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74" r:id="rId2"/>
    <p:sldId id="259" r:id="rId3"/>
    <p:sldId id="264" r:id="rId4"/>
    <p:sldId id="262" r:id="rId5"/>
    <p:sldId id="267" r:id="rId6"/>
    <p:sldId id="265" r:id="rId7"/>
    <p:sldId id="266" r:id="rId8"/>
    <p:sldId id="276" r:id="rId9"/>
    <p:sldId id="288" r:id="rId10"/>
    <p:sldId id="290" r:id="rId11"/>
    <p:sldId id="279" r:id="rId12"/>
    <p:sldId id="283" r:id="rId13"/>
    <p:sldId id="287" r:id="rId14"/>
    <p:sldId id="273" r:id="rId15"/>
  </p:sldIdLst>
  <p:sldSz cx="9144000" cy="6858000" type="screen4x3"/>
  <p:notesSz cx="6858000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Helvetica" panose="020B0604020202020204" pitchFamily="34" charset="0"/>
      <p:regular r:id="rId25"/>
      <p:bold r:id="rId26"/>
      <p:italic r:id="rId27"/>
      <p:bold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800080"/>
    <a:srgbClr val="F6903C"/>
    <a:srgbClr val="FFFF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E30B14-D06E-4F9B-8456-4FE97CD719E1}">
  <a:tblStyle styleId="{D5E30B14-D06E-4F9B-8456-4FE97CD719E1}" styleName="Table_0">
    <a:wholeTbl>
      <a:tcTxStyle>
        <a:font>
          <a:latin typeface="Cambria"/>
          <a:ea typeface="Cambria"/>
          <a:cs typeface="Cambria"/>
        </a:font>
        <a:srgbClr val="76923C"/>
      </a:tcTxStyle>
      <a:tcStyle>
        <a:tcBdr>
          <a:left>
            <a:ln w="12700" cap="flat" cmpd="sng">
              <a:solidFill>
                <a:srgbClr val="B4CC8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4CC8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4CC8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DFD8E8"/>
          </a:solidFill>
        </a:fill>
      </a:tcStyle>
    </a:wholeTbl>
    <a:band1H>
      <a:tcTxStyle/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ED5"/>
          </a:solidFill>
        </a:fill>
      </a:tcStyle>
    </a:band1H>
    <a:band2H>
      <a:tcTxStyle/>
      <a:tcStyle>
        <a:tcBdr/>
      </a:tcStyle>
    </a:band2H>
    <a:band1V>
      <a:tcTxStyle/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ED5"/>
          </a:solidFill>
        </a:fill>
      </a:tcStyle>
    </a:band1V>
    <a:band2V>
      <a:tcTxStyle/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/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2408" autoAdjust="0"/>
  </p:normalViewPr>
  <p:slideViewPr>
    <p:cSldViewPr snapToGrid="0">
      <p:cViewPr varScale="1">
        <p:scale>
          <a:sx n="93" d="100"/>
          <a:sy n="93" d="100"/>
        </p:scale>
        <p:origin x="21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200.160.203.219\Ouvidoria_q\OUVIDORIA_GERAL\CAROL\Fechamento\RELAT&#211;RIOS%20Anual%20-%20Semestral\ANUAL\2023\Base%20de%20dados%20-%20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200.160.203.219\Ouvidoria_q\OUVIDORIA_GERAL\CAROL\Fechamento\RELAT&#211;RIOS%20Anual%20-%20Semestral\ANUAL\2023\Base%20de%20dados%20-%2020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200.160.203.219\Ouvidoria_q\OUVIDORIA_GERAL\CAROL\Fechamento\RELAT&#211;RIOS%20Anual%20-%20Semestral\ANUAL\2023\Base%20de%20dados%20-%2020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200.160.203.219\Ouvidoria_q\OUVIDORIA_GERAL\CAROL\Fechamento\RELAT&#211;RIOS%20Anual%20-%20Semestral\ANUAL\2023\Base%20de%20dados%20-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200.160.203.219\Ouvidoria_q\OUVIDORIA_GERAL\CAROL\Fechamento\RELAT&#211;RIOS%20Anual%20-%20Semestral\ANUAL\2023\Base%20de%20dados%20-%202023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200.160.203.219\Ouvidoria_q\OUVIDORIA_GERAL\CAROL\Fechamento\RELAT&#211;RIOS%20Anual%20-%20Semestral\ANUAL\2023\Base%20de%20dados%20-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7B7-4A6C-B653-2B52FC0363A4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97B7-4A6C-B653-2B52FC0363A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97B7-4A6C-B653-2B52FC0363A4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97B7-4A6C-B653-2B52FC0363A4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97B7-4A6C-B653-2B52FC0363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'CANAIS 2'!$A$2:$A$11</c:f>
              <c:strCache>
                <c:ptCount val="10"/>
                <c:pt idx="0">
                  <c:v>3.498 - Telefone</c:v>
                </c:pt>
                <c:pt idx="1">
                  <c:v>2.978 -  E-mail</c:v>
                </c:pt>
                <c:pt idx="2">
                  <c:v>1.438 - Whatsapp</c:v>
                </c:pt>
                <c:pt idx="3">
                  <c:v>1.338 - APP Barueri</c:v>
                </c:pt>
                <c:pt idx="4">
                  <c:v>1.253 - Formulário</c:v>
                </c:pt>
                <c:pt idx="5">
                  <c:v>255 - Presencial</c:v>
                </c:pt>
                <c:pt idx="6">
                  <c:v>247 - Alô Barueri</c:v>
                </c:pt>
                <c:pt idx="7">
                  <c:v>143 - Reclame Aqui</c:v>
                </c:pt>
                <c:pt idx="8">
                  <c:v>07 - Facebook</c:v>
                </c:pt>
                <c:pt idx="9">
                  <c:v>05 - Instagram</c:v>
                </c:pt>
              </c:strCache>
            </c:strRef>
          </c:cat>
          <c:val>
            <c:numRef>
              <c:f>'CANAIS 2'!$B$2:$B$11</c:f>
              <c:numCache>
                <c:formatCode>#,##0</c:formatCode>
                <c:ptCount val="10"/>
                <c:pt idx="0">
                  <c:v>3498</c:v>
                </c:pt>
                <c:pt idx="1">
                  <c:v>2978</c:v>
                </c:pt>
                <c:pt idx="2">
                  <c:v>1438</c:v>
                </c:pt>
                <c:pt idx="3">
                  <c:v>1338</c:v>
                </c:pt>
                <c:pt idx="4">
                  <c:v>1253</c:v>
                </c:pt>
                <c:pt idx="5">
                  <c:v>255</c:v>
                </c:pt>
                <c:pt idx="6">
                  <c:v>247</c:v>
                </c:pt>
                <c:pt idx="7">
                  <c:v>143</c:v>
                </c:pt>
                <c:pt idx="8">
                  <c:v>7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B7-4A6C-B653-2B52FC0363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2681994750656176"/>
          <c:y val="2.9796383365748347E-2"/>
          <c:w val="0.2581800087489064"/>
          <c:h val="0.86492041012858989"/>
        </c:manualLayout>
      </c:layout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1.131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387-4B06-BB33-04DDA4538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SECRETARIAS!$A$1:$A$26</c:f>
              <c:strCache>
                <c:ptCount val="26"/>
                <c:pt idx="0">
                  <c:v>Saúde</c:v>
                </c:pt>
                <c:pt idx="1">
                  <c:v>Segurança</c:v>
                </c:pt>
                <c:pt idx="2">
                  <c:v>Educação</c:v>
                </c:pt>
                <c:pt idx="3">
                  <c:v>SSM</c:v>
                </c:pt>
                <c:pt idx="4">
                  <c:v>Meio Ambiente</c:v>
                </c:pt>
                <c:pt idx="5">
                  <c:v>Ouvidoria  (Informação)</c:v>
                </c:pt>
                <c:pt idx="6">
                  <c:v>Obras</c:v>
                </c:pt>
                <c:pt idx="7">
                  <c:v>SADS</c:v>
                </c:pt>
                <c:pt idx="8">
                  <c:v>Indústria e Comércio</c:v>
                </c:pt>
                <c:pt idx="9">
                  <c:v>Governo</c:v>
                </c:pt>
                <c:pt idx="10">
                  <c:v>Planejamento e Urbanismo</c:v>
                </c:pt>
                <c:pt idx="11">
                  <c:v>Finanças</c:v>
                </c:pt>
                <c:pt idx="12">
                  <c:v>Habitação</c:v>
                </c:pt>
                <c:pt idx="13">
                  <c:v>Ganha Tempo</c:v>
                </c:pt>
                <c:pt idx="14">
                  <c:v>Secretaria  da Mulher</c:v>
                </c:pt>
                <c:pt idx="15">
                  <c:v>FIEB</c:v>
                </c:pt>
                <c:pt idx="16">
                  <c:v>Esporte</c:v>
                </c:pt>
                <c:pt idx="17">
                  <c:v>Administração</c:v>
                </c:pt>
                <c:pt idx="18">
                  <c:v>Cultura</c:v>
                </c:pt>
                <c:pt idx="19">
                  <c:v>Jurídico</c:v>
                </c:pt>
                <c:pt idx="20">
                  <c:v>SDPD</c:v>
                </c:pt>
                <c:pt idx="21">
                  <c:v>SEFAM </c:v>
                </c:pt>
                <c:pt idx="22">
                  <c:v>Comunicação</c:v>
                </c:pt>
                <c:pt idx="23">
                  <c:v>Suprimentos</c:v>
                </c:pt>
                <c:pt idx="24">
                  <c:v>CIT</c:v>
                </c:pt>
                <c:pt idx="25">
                  <c:v>Chefia do Gabinete </c:v>
                </c:pt>
              </c:strCache>
            </c:strRef>
          </c:cat>
          <c:val>
            <c:numRef>
              <c:f>SECRETARIAS!$B$1:$B$26</c:f>
              <c:numCache>
                <c:formatCode>#,##0</c:formatCode>
                <c:ptCount val="26"/>
                <c:pt idx="0">
                  <c:v>6068</c:v>
                </c:pt>
                <c:pt idx="1">
                  <c:v>1597</c:v>
                </c:pt>
                <c:pt idx="2" formatCode="General">
                  <c:v>675</c:v>
                </c:pt>
                <c:pt idx="3" formatCode="General">
                  <c:v>553</c:v>
                </c:pt>
                <c:pt idx="4" formatCode="General">
                  <c:v>399</c:v>
                </c:pt>
                <c:pt idx="5">
                  <c:v>329</c:v>
                </c:pt>
                <c:pt idx="6" formatCode="General">
                  <c:v>263</c:v>
                </c:pt>
                <c:pt idx="7" formatCode="General">
                  <c:v>224</c:v>
                </c:pt>
                <c:pt idx="8" formatCode="General">
                  <c:v>194</c:v>
                </c:pt>
                <c:pt idx="9" formatCode="General">
                  <c:v>144</c:v>
                </c:pt>
                <c:pt idx="10" formatCode="General">
                  <c:v>95</c:v>
                </c:pt>
                <c:pt idx="11" formatCode="General">
                  <c:v>88</c:v>
                </c:pt>
                <c:pt idx="12" formatCode="General">
                  <c:v>79</c:v>
                </c:pt>
                <c:pt idx="13" formatCode="General">
                  <c:v>72</c:v>
                </c:pt>
                <c:pt idx="14" formatCode="General">
                  <c:v>69</c:v>
                </c:pt>
                <c:pt idx="15" formatCode="General">
                  <c:v>66</c:v>
                </c:pt>
                <c:pt idx="16" formatCode="General">
                  <c:v>55</c:v>
                </c:pt>
                <c:pt idx="17" formatCode="General">
                  <c:v>55</c:v>
                </c:pt>
                <c:pt idx="18" formatCode="General">
                  <c:v>53</c:v>
                </c:pt>
                <c:pt idx="19" formatCode="General">
                  <c:v>27</c:v>
                </c:pt>
                <c:pt idx="20" formatCode="General">
                  <c:v>27</c:v>
                </c:pt>
                <c:pt idx="21" formatCode="General">
                  <c:v>19</c:v>
                </c:pt>
                <c:pt idx="22" formatCode="General">
                  <c:v>5</c:v>
                </c:pt>
                <c:pt idx="23" formatCode="General">
                  <c:v>3</c:v>
                </c:pt>
                <c:pt idx="24" formatCode="General">
                  <c:v>2</c:v>
                </c:pt>
                <c:pt idx="25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87-4B06-BB33-04DDA4538C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53364608"/>
        <c:axId val="53367552"/>
        <c:axId val="0"/>
      </c:bar3DChart>
      <c:catAx>
        <c:axId val="53364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/>
        </c:spPr>
        <c:txPr>
          <a:bodyPr rot="-3600000"/>
          <a:lstStyle/>
          <a:p>
            <a:pPr>
              <a:defRPr sz="1200">
                <a:latin typeface="Helvetica" panose="020B0504020202030204" pitchFamily="34" charset="0"/>
              </a:defRPr>
            </a:pPr>
            <a:endParaRPr lang="pt-BR"/>
          </a:p>
        </c:txPr>
        <c:crossAx val="53367552"/>
        <c:crosses val="autoZero"/>
        <c:auto val="1"/>
        <c:lblAlgn val="ctr"/>
        <c:lblOffset val="100"/>
        <c:noMultiLvlLbl val="0"/>
      </c:catAx>
      <c:valAx>
        <c:axId val="533675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3364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358-4314-AB1F-306FBD4DD9C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9358-4314-AB1F-306FBD4DD9C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9358-4314-AB1F-306FBD4DD9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Helvetica" panose="020B0504020202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NATUREZA!$A$1:$A$5</c:f>
              <c:strCache>
                <c:ptCount val="5"/>
                <c:pt idx="0">
                  <c:v>RECLAMAÇÃO</c:v>
                </c:pt>
                <c:pt idx="1">
                  <c:v>INFORMAÇÃO</c:v>
                </c:pt>
                <c:pt idx="2">
                  <c:v>ELOGIO</c:v>
                </c:pt>
                <c:pt idx="3">
                  <c:v>DENÚNCIA</c:v>
                </c:pt>
                <c:pt idx="4">
                  <c:v>SUGESTÃO</c:v>
                </c:pt>
              </c:strCache>
            </c:strRef>
          </c:cat>
          <c:val>
            <c:numRef>
              <c:f>NATUREZA!$B$1:$B$5</c:f>
              <c:numCache>
                <c:formatCode>#,##0</c:formatCode>
                <c:ptCount val="5"/>
                <c:pt idx="0">
                  <c:v>8959</c:v>
                </c:pt>
                <c:pt idx="1">
                  <c:v>1075</c:v>
                </c:pt>
                <c:pt idx="2" formatCode="General">
                  <c:v>689</c:v>
                </c:pt>
                <c:pt idx="3" formatCode="General">
                  <c:v>348</c:v>
                </c:pt>
                <c:pt idx="4" formatCode="General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58-4314-AB1F-306FBD4DD9C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747409514987095"/>
          <c:y val="0.20918570997696193"/>
          <c:w val="0.23908052669886853"/>
          <c:h val="0.43818929724249017"/>
        </c:manualLayout>
      </c:layout>
      <c:overlay val="0"/>
      <c:txPr>
        <a:bodyPr/>
        <a:lstStyle/>
        <a:p>
          <a:pPr>
            <a:defRPr sz="1200">
              <a:latin typeface="Helvetica" panose="020B0504020202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1D-4A14-8B7A-6789DB4D10F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1D-4A14-8B7A-6789DB4D10F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1D-4A14-8B7A-6789DB4D10FC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1D-4A14-8B7A-6789DB4D10FC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1D-4A14-8B7A-6789DB4D10F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D1D-4A14-8B7A-6789DB4D10F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D1D-4A14-8B7A-6789DB4D10F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D1D-4A14-8B7A-6789DB4D10F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D1D-4A14-8B7A-6789DB4D10F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D1D-4A14-8B7A-6789DB4D10F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D1D-4A14-8B7A-6789DB4D10F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D1D-4A14-8B7A-6789DB4D10F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D1D-4A14-8B7A-6789DB4D10F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D1D-4A14-8B7A-6789DB4D10F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D1D-4A14-8B7A-6789DB4D10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TEMAS!$B$2:$B$16</c:f>
              <c:strCache>
                <c:ptCount val="15"/>
                <c:pt idx="0">
                  <c:v>1987 - Agenda Consulta / Exames</c:v>
                </c:pt>
                <c:pt idx="1">
                  <c:v>454 - Perturbação do Sossego</c:v>
                </c:pt>
                <c:pt idx="2">
                  <c:v>889 -  Atendimento Médico</c:v>
                </c:pt>
                <c:pt idx="3">
                  <c:v>855 - Demora Atendimento</c:v>
                </c:pt>
                <c:pt idx="4">
                  <c:v>721 -  Estacionamento Irregular</c:v>
                </c:pt>
                <c:pt idx="5">
                  <c:v>537-  Atendimento Recepção</c:v>
                </c:pt>
                <c:pt idx="6">
                  <c:v>483 - Aulas</c:v>
                </c:pt>
                <c:pt idx="7">
                  <c:v>267 - Fiscalização</c:v>
                </c:pt>
                <c:pt idx="8">
                  <c:v>265 - Atendimento Geral</c:v>
                </c:pt>
                <c:pt idx="9">
                  <c:v>254 - Atendimento Enfermagem </c:v>
                </c:pt>
                <c:pt idx="10">
                  <c:v>221- Assistencialismo </c:v>
                </c:pt>
                <c:pt idx="11">
                  <c:v>189 - Manuteção </c:v>
                </c:pt>
                <c:pt idx="12">
                  <c:v>183 - Agenda Cirurgia </c:v>
                </c:pt>
                <c:pt idx="13">
                  <c:v>166 - Limpeza Urbana </c:v>
                </c:pt>
                <c:pt idx="14">
                  <c:v>163 - Veículo abandonado </c:v>
                </c:pt>
              </c:strCache>
            </c:strRef>
          </c:cat>
          <c:val>
            <c:numRef>
              <c:f>TEMAS!$C$2:$C$16</c:f>
              <c:numCache>
                <c:formatCode>General</c:formatCode>
                <c:ptCount val="15"/>
                <c:pt idx="0" formatCode="#,##0">
                  <c:v>1987</c:v>
                </c:pt>
                <c:pt idx="1">
                  <c:v>454</c:v>
                </c:pt>
                <c:pt idx="2">
                  <c:v>889</c:v>
                </c:pt>
                <c:pt idx="3">
                  <c:v>855</c:v>
                </c:pt>
                <c:pt idx="4">
                  <c:v>721</c:v>
                </c:pt>
                <c:pt idx="5">
                  <c:v>537</c:v>
                </c:pt>
                <c:pt idx="6">
                  <c:v>483</c:v>
                </c:pt>
                <c:pt idx="7">
                  <c:v>267</c:v>
                </c:pt>
                <c:pt idx="8">
                  <c:v>265</c:v>
                </c:pt>
                <c:pt idx="9">
                  <c:v>254</c:v>
                </c:pt>
                <c:pt idx="10">
                  <c:v>221</c:v>
                </c:pt>
                <c:pt idx="11">
                  <c:v>189</c:v>
                </c:pt>
                <c:pt idx="12">
                  <c:v>183</c:v>
                </c:pt>
                <c:pt idx="13">
                  <c:v>166</c:v>
                </c:pt>
                <c:pt idx="14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2D1D-4A14-8B7A-6789DB4D10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55318630213385"/>
          <c:y val="0"/>
          <c:w val="0.38644681369786604"/>
          <c:h val="0.943326385672379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504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9995478883033"/>
          <c:y val="0.10842587076190932"/>
          <c:w val="0.48535825595683507"/>
          <c:h val="0.8118519630169718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28B-4B73-9E08-2E975F23ADE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28B-4B73-9E08-2E975F23ADE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328B-4B73-9E08-2E975F23ADEA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328B-4B73-9E08-2E975F23ADEA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9-328B-4B73-9E08-2E975F23AD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Helvetica" panose="020B0504020202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'TEMPO RESPOSTA'!$B$2:$B$6</c:f>
              <c:strCache>
                <c:ptCount val="5"/>
                <c:pt idx="0">
                  <c:v>Em até 24 horas</c:v>
                </c:pt>
                <c:pt idx="1">
                  <c:v>Até 48 horas</c:v>
                </c:pt>
                <c:pt idx="2">
                  <c:v>Até 06 dias</c:v>
                </c:pt>
                <c:pt idx="3">
                  <c:v>Até 15 dias</c:v>
                </c:pt>
                <c:pt idx="4">
                  <c:v>Mais de 15 dias </c:v>
                </c:pt>
              </c:strCache>
            </c:strRef>
          </c:cat>
          <c:val>
            <c:numRef>
              <c:f>'TEMPO RESPOSTA'!$C$2:$C$6</c:f>
              <c:numCache>
                <c:formatCode>#,##0</c:formatCode>
                <c:ptCount val="5"/>
                <c:pt idx="0">
                  <c:v>1986</c:v>
                </c:pt>
                <c:pt idx="1">
                  <c:v>1220</c:v>
                </c:pt>
                <c:pt idx="2">
                  <c:v>1451</c:v>
                </c:pt>
                <c:pt idx="3">
                  <c:v>1542</c:v>
                </c:pt>
                <c:pt idx="4">
                  <c:v>4963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8B-4B73-9E08-2E975F23AD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9454231602939085"/>
          <c:y val="0.22920017989840588"/>
          <c:w val="0.1903199723922708"/>
          <c:h val="0.63345120686646861"/>
        </c:manualLayout>
      </c:layout>
      <c:overlay val="0"/>
      <c:txPr>
        <a:bodyPr/>
        <a:lstStyle/>
        <a:p>
          <a:pPr>
            <a:defRPr sz="1200" b="1">
              <a:latin typeface="Helvetica" panose="020B0504020202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504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Ouvidorias'!$A$2:$A$4</c:f>
              <c:strCache>
                <c:ptCount val="3"/>
                <c:pt idx="0">
                  <c:v>Ouvidoria Municipal</c:v>
                </c:pt>
                <c:pt idx="1">
                  <c:v>Ouvidoria da Saude </c:v>
                </c:pt>
                <c:pt idx="2">
                  <c:v>Ouvidoria da Guarda Municipal</c:v>
                </c:pt>
              </c:strCache>
            </c:strRef>
          </c:cat>
          <c:val>
            <c:numRef>
              <c:f>'Total Ouvidorias'!$C$2:$C$4</c:f>
              <c:numCache>
                <c:formatCode>General</c:formatCode>
                <c:ptCount val="3"/>
                <c:pt idx="0">
                  <c:v>11162</c:v>
                </c:pt>
                <c:pt idx="1">
                  <c:v>5001</c:v>
                </c:pt>
                <c:pt idx="2">
                  <c:v>3311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B-4F9D-A21F-EE445FD1E9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39438056"/>
        <c:axId val="5394366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'Total Ouvidorias'!$A$2:$A$4</c15:sqref>
                        </c15:formulaRef>
                      </c:ext>
                    </c:extLst>
                    <c:strCache>
                      <c:ptCount val="3"/>
                      <c:pt idx="0">
                        <c:v>Ouvidoria Municipal</c:v>
                      </c:pt>
                      <c:pt idx="1">
                        <c:v>Ouvidoria da Saude </c:v>
                      </c:pt>
                      <c:pt idx="2">
                        <c:v>Ouvidoria da Guarda Municipal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'Total Ouvidorias'!$B$2:$B$4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21B-4F9D-A21F-EE445FD1E944}"/>
                  </c:ext>
                </c:extLst>
              </c15:ser>
            </c15:filteredBarSeries>
          </c:ext>
        </c:extLst>
      </c:barChart>
      <c:catAx>
        <c:axId val="53943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504020202030204" pitchFamily="34" charset="0"/>
                <a:ea typeface="+mn-ea"/>
                <a:cs typeface="+mn-cs"/>
              </a:defRPr>
            </a:pPr>
            <a:endParaRPr lang="pt-BR"/>
          </a:p>
        </c:txPr>
        <c:crossAx val="539436616"/>
        <c:crosses val="autoZero"/>
        <c:auto val="1"/>
        <c:lblAlgn val="ctr"/>
        <c:lblOffset val="100"/>
        <c:noMultiLvlLbl val="0"/>
      </c:catAx>
      <c:valAx>
        <c:axId val="539436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9438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3815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6977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c6841b5dc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c6841b5dc_0_158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5924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c6841b5dc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c6841b5dc_0_21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3601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c6841b5dc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c6841b5dc_0_21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417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c6841b5dc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c6841b5dc_0_21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6897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c6841b5dc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c6841b5dc_0_239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098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c6841b5d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c6841b5dc_0_43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3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c6841b5d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c6841b5dc_0_100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0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c6841b5dc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c6841b5dc_0_89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00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c6841b5dc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c6841b5dc_0_158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9199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c6841b5dc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c6841b5dc_0_148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4292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c6841b5d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c6841b5dc_0_153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8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c6841b5dc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c6841b5dc_0_158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797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c6841b5dc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c6841b5dc_0_158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016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5.jpg"/><Relationship Id="rId3" Type="http://schemas.openxmlformats.org/officeDocument/2006/relationships/image" Target="../media/image7.jpg"/><Relationship Id="rId7" Type="http://schemas.openxmlformats.org/officeDocument/2006/relationships/hyperlink" Target="mailto:ouvidoria@barueri.sp.gov.br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13.jpg"/><Relationship Id="rId5" Type="http://schemas.openxmlformats.org/officeDocument/2006/relationships/image" Target="../media/image9.jpg"/><Relationship Id="rId1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8.jpg"/><Relationship Id="rId9" Type="http://schemas.openxmlformats.org/officeDocument/2006/relationships/image" Target="../media/image12.jp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03748\Downloads\WhatsApp Image 2019-01-14 at 14.43.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1" y="121024"/>
            <a:ext cx="8834717" cy="6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232212" y="4276167"/>
            <a:ext cx="4946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Helvetica" pitchFamily="34" charset="0"/>
              </a:rPr>
              <a:t>Relatório Anual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Helvetica" pitchFamily="34" charset="0"/>
              </a:rPr>
              <a:t>Ouvidoria Geral do Município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Helvetica" pitchFamily="34" charset="0"/>
              </a:rPr>
              <a:t>2023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092146F-85CA-C6F5-402D-D6B3A31C5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134" y="3180076"/>
            <a:ext cx="3267183" cy="7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5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"/>
            <a:ext cx="9143999" cy="105021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>
            <a:spLocks noGrp="1"/>
          </p:cNvSpPr>
          <p:nvPr>
            <p:ph type="title"/>
          </p:nvPr>
        </p:nvSpPr>
        <p:spPr>
          <a:xfrm>
            <a:off x="3183600" y="-46400"/>
            <a:ext cx="5960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Ouvidorias</a:t>
            </a:r>
            <a:b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t-BR" sz="24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(Municipal, Guarda Municipal e Saúde)</a:t>
            </a:r>
            <a:endParaRPr sz="2400" b="1" dirty="0">
              <a:solidFill>
                <a:srgbClr val="FFFFFF"/>
              </a:solidFill>
            </a:endParaRPr>
          </a:p>
        </p:txBody>
      </p:sp>
      <p:pic>
        <p:nvPicPr>
          <p:cNvPr id="6" name="Picture 3" descr="C:\Users\103748\Desktop\Logo no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12"/>
            <a:ext cx="3286897" cy="7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C370F76-3591-E0FE-BECA-30FBD2A62310}"/>
              </a:ext>
            </a:extLst>
          </p:cNvPr>
          <p:cNvSpPr txBox="1"/>
          <p:nvPr/>
        </p:nvSpPr>
        <p:spPr>
          <a:xfrm>
            <a:off x="5043054" y="6268598"/>
            <a:ext cx="4760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Ouvidoria Geral do Município: 19.497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0E91982-0FDF-89E7-EDE8-0AA9E9096F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009067"/>
              </p:ext>
            </p:extLst>
          </p:nvPr>
        </p:nvGraphicFramePr>
        <p:xfrm>
          <a:off x="1108363" y="2057400"/>
          <a:ext cx="7352145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808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"/>
            <a:ext cx="9143999" cy="105021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3183600" y="-46400"/>
            <a:ext cx="5960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Secretarias com maior número </a:t>
            </a:r>
            <a:b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demandas:</a:t>
            </a:r>
            <a:endParaRPr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382934"/>
              </p:ext>
            </p:extLst>
          </p:nvPr>
        </p:nvGraphicFramePr>
        <p:xfrm>
          <a:off x="421341" y="1182875"/>
          <a:ext cx="8314886" cy="444219"/>
        </p:xfrm>
        <a:graphic>
          <a:graphicData uri="http://schemas.openxmlformats.org/drawingml/2006/table">
            <a:tbl>
              <a:tblPr>
                <a:tableStyleId>{D5E30B14-D06E-4F9B-8456-4FE97CD719E1}</a:tableStyleId>
              </a:tblPr>
              <a:tblGrid>
                <a:gridCol w="215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2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Saúde 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251" marR="7251" marT="725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Detalhamento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251" marR="7251" marT="725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Feedback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251" marR="7251" marT="725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987713"/>
              </p:ext>
            </p:extLst>
          </p:nvPr>
        </p:nvGraphicFramePr>
        <p:xfrm>
          <a:off x="421341" y="1890583"/>
          <a:ext cx="5769588" cy="4735308"/>
        </p:xfrm>
        <a:graphic>
          <a:graphicData uri="http://schemas.openxmlformats.org/drawingml/2006/table">
            <a:tbl>
              <a:tblPr>
                <a:tableStyleId>{D5E30B14-D06E-4F9B-8456-4FE97CD719E1}</a:tableStyleId>
              </a:tblPr>
              <a:tblGrid>
                <a:gridCol w="169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7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69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Agenda Consulta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1.103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mbria"/>
                          <a:cs typeface="Cambria"/>
                          <a:sym typeface="Arial"/>
                        </a:rPr>
                        <a:t>Falta do médico em dia da consulta; Sem sistema para agendamento; Agenda fechada; Prazo do agendamento muito longe; Consultas canceladas sem previsão de agendamento.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Atendimento Médico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889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mbria"/>
                          <a:cs typeface="Cambria"/>
                          <a:sym typeface="Arial"/>
                        </a:rPr>
                        <a:t>Poucos médicos; Atendimento ruim; Demora na troca de plantão; Médicos no celular enquanto atende; Tratamento ríspido e atendimento muito rápido sem exames</a:t>
                      </a:r>
                      <a:r>
                        <a:rPr lang="pt-BR" sz="1400" b="0" i="0" u="none" strike="noStrike" cap="none" dirty="0">
                          <a:solidFill>
                            <a:srgbClr val="76923C"/>
                          </a:solidFill>
                          <a:effectLst/>
                          <a:latin typeface="Cambria"/>
                          <a:ea typeface="Cambria"/>
                          <a:cs typeface="Cambria"/>
                          <a:sym typeface="Arial"/>
                        </a:rPr>
                        <a:t>.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323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Agenda Exames 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884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mbria"/>
                          <a:cs typeface="Cambria"/>
                          <a:sym typeface="Arial"/>
                        </a:rPr>
                        <a:t> falta de exames específicos na rede; Demora ou cancelamento dos exames, Demora no agendamento.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Atendimento Recepção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537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mbria"/>
                          <a:cs typeface="Cambria"/>
                          <a:sym typeface="Arial"/>
                        </a:rPr>
                        <a:t>Recepcionistas impacientes, grosseiras ,  funcionários no celular.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5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Atendimento Enfermagem 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254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mbria"/>
                          <a:cs typeface="Cambria"/>
                          <a:sym typeface="Arial"/>
                        </a:rPr>
                        <a:t>Poucos enfermeiras ; Atendimento ruim; Demora para medicação; Tratamento ríspido e atendimento lento, enfermeiros conversando enquanto pacientes esperam.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06278"/>
              </p:ext>
            </p:extLst>
          </p:nvPr>
        </p:nvGraphicFramePr>
        <p:xfrm>
          <a:off x="6376893" y="1890583"/>
          <a:ext cx="2363694" cy="4737896"/>
        </p:xfrm>
        <a:graphic>
          <a:graphicData uri="http://schemas.openxmlformats.org/drawingml/2006/table">
            <a:tbl>
              <a:tblPr>
                <a:tableStyleId>{D5E30B14-D06E-4F9B-8456-4FE97CD719E1}</a:tableStyleId>
              </a:tblPr>
              <a:tblGrid>
                <a:gridCol w="2363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528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Atendimento Médico/Recepção/Enfermagem:</a:t>
                      </a:r>
                    </a:p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 Há</a:t>
                      </a:r>
                      <a:r>
                        <a:rPr lang="pt-BR" sz="110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 uma necessidade de ter mais servidores treinados para o atendimento humanizado aos munícipes, servidores que sejam comprometidos com o resultado.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50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Demora Atendimento/Agendamento: </a:t>
                      </a:r>
                      <a:r>
                        <a:rPr lang="pt-BR" sz="110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Uma logística que agilizasse</a:t>
                      </a:r>
                      <a:r>
                        <a:rPr lang="pt-BR" sz="110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 o atendimento de marcação de consultas, exames, cirurgias ou retornos (telefone ou Sistema pelo site da Prefeitura</a:t>
                      </a:r>
                      <a:r>
                        <a:rPr lang="pt-BR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).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3" descr="C:\Users\103748\Desktop\Logo no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12"/>
            <a:ext cx="3299254" cy="7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06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"/>
            <a:ext cx="9143999" cy="105021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3183600" y="-46400"/>
            <a:ext cx="5960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100"/>
            </a:pPr>
            <a: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Secretarias com maior número </a:t>
            </a:r>
            <a:b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demandas:</a:t>
            </a:r>
            <a:endParaRPr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47018"/>
              </p:ext>
            </p:extLst>
          </p:nvPr>
        </p:nvGraphicFramePr>
        <p:xfrm>
          <a:off x="495299" y="1261175"/>
          <a:ext cx="8191501" cy="419707"/>
        </p:xfrm>
        <a:graphic>
          <a:graphicData uri="http://schemas.openxmlformats.org/drawingml/2006/table">
            <a:tbl>
              <a:tblPr>
                <a:tableStyleId>{D5E30B14-D06E-4F9B-8456-4FE97CD719E1}</a:tableStyleId>
              </a:tblPr>
              <a:tblGrid>
                <a:gridCol w="247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Segurança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Detalhamento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Feedback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371580"/>
              </p:ext>
            </p:extLst>
          </p:nvPr>
        </p:nvGraphicFramePr>
        <p:xfrm>
          <a:off x="6015318" y="1882589"/>
          <a:ext cx="2671482" cy="1404308"/>
        </p:xfrm>
        <a:graphic>
          <a:graphicData uri="http://schemas.openxmlformats.org/drawingml/2006/table">
            <a:tbl>
              <a:tblPr>
                <a:tableStyleId>{D5E30B14-D06E-4F9B-8456-4FE97CD719E1}</a:tableStyleId>
              </a:tblPr>
              <a:tblGrid>
                <a:gridCol w="2671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43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Perturbação do sossego: </a:t>
                      </a:r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Fiscalizar com mais vigor em parceria com o SEDET para uma verificação mais apurada aplicando multa quando a lei for desrespeitada.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843147"/>
              </p:ext>
            </p:extLst>
          </p:nvPr>
        </p:nvGraphicFramePr>
        <p:xfrm>
          <a:off x="481913" y="1875811"/>
          <a:ext cx="5470652" cy="1403695"/>
        </p:xfrm>
        <a:graphic>
          <a:graphicData uri="http://schemas.openxmlformats.org/drawingml/2006/table">
            <a:tbl>
              <a:tblPr>
                <a:tableStyleId>{D5E30B14-D06E-4F9B-8456-4FE97CD719E1}</a:tableStyleId>
              </a:tblPr>
              <a:tblGrid>
                <a:gridCol w="1624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36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Perturbação do Sossego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454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Estabelecimentos ou eventos com sons acima do aceitável ou outras atividade que geram desconfortos e ou constrangimento a população vizinha.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3" descr="C:\Users\103748\Desktop\Logo no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312"/>
            <a:ext cx="3286896" cy="7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107026"/>
              </p:ext>
            </p:extLst>
          </p:nvPr>
        </p:nvGraphicFramePr>
        <p:xfrm>
          <a:off x="481913" y="3844828"/>
          <a:ext cx="8204886" cy="433154"/>
        </p:xfrm>
        <a:graphic>
          <a:graphicData uri="http://schemas.openxmlformats.org/drawingml/2006/table">
            <a:tbl>
              <a:tblPr>
                <a:tableStyleId>{D5E30B14-D06E-4F9B-8456-4FE97CD719E1}</a:tableStyleId>
              </a:tblPr>
              <a:tblGrid>
                <a:gridCol w="2359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2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1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Educação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Detalhamento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Feedback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342354"/>
              </p:ext>
            </p:extLst>
          </p:nvPr>
        </p:nvGraphicFramePr>
        <p:xfrm>
          <a:off x="481913" y="4480018"/>
          <a:ext cx="5441699" cy="1606411"/>
        </p:xfrm>
        <a:graphic>
          <a:graphicData uri="http://schemas.openxmlformats.org/drawingml/2006/table">
            <a:tbl>
              <a:tblPr>
                <a:tableStyleId>{D5E30B14-D06E-4F9B-8456-4FE97CD719E1}</a:tableStyleId>
              </a:tblPr>
              <a:tblGrid>
                <a:gridCol w="1918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9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6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Aulas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483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 Manutenção prédio escolar, conduta do setor administrativo das secretarias.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25460"/>
              </p:ext>
            </p:extLst>
          </p:nvPr>
        </p:nvGraphicFramePr>
        <p:xfrm>
          <a:off x="5970494" y="4473873"/>
          <a:ext cx="2703949" cy="1613647"/>
        </p:xfrm>
        <a:graphic>
          <a:graphicData uri="http://schemas.openxmlformats.org/drawingml/2006/table">
            <a:tbl>
              <a:tblPr>
                <a:tableStyleId>{D5E30B14-D06E-4F9B-8456-4FE97CD719E1}</a:tableStyleId>
              </a:tblPr>
              <a:tblGrid>
                <a:gridCol w="2703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3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Há</a:t>
                      </a:r>
                      <a:r>
                        <a:rPr lang="pt-BR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 uma necessidade de ter  servidores treinados para o atendimento ao pais e alunos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26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"/>
            <a:ext cx="9143999" cy="105021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3183600" y="-46400"/>
            <a:ext cx="5960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100"/>
            </a:pPr>
            <a: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Secretarias com maior número </a:t>
            </a:r>
            <a:b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demandas:</a:t>
            </a:r>
            <a:endParaRPr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639945"/>
              </p:ext>
            </p:extLst>
          </p:nvPr>
        </p:nvGraphicFramePr>
        <p:xfrm>
          <a:off x="468032" y="1314964"/>
          <a:ext cx="8191875" cy="433154"/>
        </p:xfrm>
        <a:graphic>
          <a:graphicData uri="http://schemas.openxmlformats.org/drawingml/2006/table">
            <a:tbl>
              <a:tblPr>
                <a:tableStyleId>{D5E30B14-D06E-4F9B-8456-4FE97CD719E1}</a:tableStyleId>
              </a:tblPr>
              <a:tblGrid>
                <a:gridCol w="2571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6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1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Serviços Municipais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Detalhamento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Feedback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36756"/>
              </p:ext>
            </p:extLst>
          </p:nvPr>
        </p:nvGraphicFramePr>
        <p:xfrm>
          <a:off x="484093" y="2051413"/>
          <a:ext cx="5540189" cy="3260175"/>
        </p:xfrm>
        <a:graphic>
          <a:graphicData uri="http://schemas.openxmlformats.org/drawingml/2006/table">
            <a:tbl>
              <a:tblPr>
                <a:tableStyleId>{D5E30B14-D06E-4F9B-8456-4FE97CD719E1}</a:tableStyleId>
              </a:tblPr>
              <a:tblGrid>
                <a:gridCol w="197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3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78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Limpeza</a:t>
                      </a:r>
                      <a:r>
                        <a:rPr lang="pt-BR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 Urbana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166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Lixos e</a:t>
                      </a:r>
                      <a:r>
                        <a:rPr lang="pt-BR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 móveis jogados em calçadas e até mesmo nas ruas.</a:t>
                      </a:r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.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23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Big Bag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155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Não</a:t>
                      </a:r>
                      <a:r>
                        <a:rPr lang="pt-B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 consegue falar na secretaria para solicitar o Big Bag, Não tem Bag disponível, passam do prazo de retirada do Bag.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44422"/>
              </p:ext>
            </p:extLst>
          </p:nvPr>
        </p:nvGraphicFramePr>
        <p:xfrm>
          <a:off x="6131485" y="2043954"/>
          <a:ext cx="2501900" cy="3267634"/>
        </p:xfrm>
        <a:graphic>
          <a:graphicData uri="http://schemas.openxmlformats.org/drawingml/2006/table">
            <a:tbl>
              <a:tblPr>
                <a:tableStyleId>{D5E30B14-D06E-4F9B-8456-4FE97CD719E1}</a:tableStyleId>
              </a:tblPr>
              <a:tblGrid>
                <a:gridCol w="250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676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Para limpeza urbana seria </a:t>
                      </a:r>
                      <a:r>
                        <a:rPr lang="pt-B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 necessário colocar em vigor a ideia de multar os munícipes que tem tal comportamento.</a:t>
                      </a:r>
                    </a:p>
                    <a:p>
                      <a:pPr algn="ctr" fontAlgn="ctr"/>
                      <a:endParaRPr lang="pt-BR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  <a:p>
                      <a:pPr algn="ctr" fontAlgn="ctr"/>
                      <a:r>
                        <a:rPr lang="pt-B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504020202030204" pitchFamily="34" charset="0"/>
                        </a:rPr>
                        <a:t>Big Bag: Criar canais de comunicação com o munícipe  apenas para esse fim facilitaria as solicitações,  isso ajudaria na limpeza urbana e retirar os bag nos prazos estipulados, assim não teriam falta.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504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3" descr="C:\Users\103748\Desktop\Logo no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12"/>
            <a:ext cx="3274541" cy="7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4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/>
        </p:nvSpPr>
        <p:spPr>
          <a:xfrm>
            <a:off x="788400" y="2025950"/>
            <a:ext cx="7567200" cy="306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44958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A Ouvidoria Geral do Município dentro de sua missão de promover interlocução como uma ferramenta indispensável para o fortalecimento da democracia participativa, reitera seu compromisso institucional de permanecer interagindo com a sociedade/serviços/governo em busca contínua do aperfeiçoamento dos serviços prestado pelo Município de Barueri à sociedade, atuando com imparcialidade na análise das manifestações dos cidadãos com os órgãos envolvidos.</a:t>
            </a:r>
            <a:endParaRPr dirty="0">
              <a:solidFill>
                <a:schemeClr val="dk1"/>
              </a:solidFill>
              <a:latin typeface="Helvetica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449580" algn="just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As manifestações dos cidadãos são tratadas e encaminhadas para os órgãos competentes, responsáveis pelo fornecimento da resposta de acordo com as providências cabíveis. Temos como desafio para 2024, facilitar o acesso às informações junto aos órgãos públicos, melhorando o bom relacionamento entre cidadão e o governo; ampliar a transparência das ações; aprimorar as boas práticas; colaborar para o aperfeiçoamento dos procedimentos e sensibilizar os órgãos públicos quanto a relevância da Ouvidoria.</a:t>
            </a:r>
            <a:endParaRPr dirty="0">
              <a:solidFill>
                <a:schemeClr val="dk1"/>
              </a:solidFill>
              <a:latin typeface="Helvetica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ctr"/>
            <a:r>
              <a:rPr lang="pt-BR" b="1" dirty="0">
                <a:latin typeface="Helvetica" panose="020B0504020202030204" pitchFamily="34" charset="0"/>
              </a:rPr>
              <a:t>Alex Vieira Moraes</a:t>
            </a:r>
          </a:p>
          <a:p>
            <a:pPr lvl="0" algn="ctr"/>
            <a:r>
              <a:rPr lang="pt-BR" b="1" dirty="0">
                <a:solidFill>
                  <a:schemeClr val="dk1"/>
                </a:solidFill>
                <a:latin typeface="Helvetica" panose="020B0504020202030204" pitchFamily="34" charset="0"/>
                <a:ea typeface="Helvetica Neue"/>
                <a:cs typeface="Helvetica Neue"/>
                <a:sym typeface="Helvetica Neue"/>
              </a:rPr>
              <a:t>Ouvidor Geral do Município</a:t>
            </a:r>
            <a:endParaRPr b="1" dirty="0">
              <a:solidFill>
                <a:schemeClr val="dk1"/>
              </a:solidFill>
              <a:latin typeface="Helvetica" panose="020B0504020202030204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44958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53" name="Google Shape;2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"/>
            <a:ext cx="9143999" cy="105021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0"/>
          <p:cNvSpPr txBox="1">
            <a:spLocks noGrp="1"/>
          </p:cNvSpPr>
          <p:nvPr>
            <p:ph type="title"/>
          </p:nvPr>
        </p:nvSpPr>
        <p:spPr>
          <a:xfrm>
            <a:off x="3183600" y="-46400"/>
            <a:ext cx="5960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Considerações Finais</a:t>
            </a:r>
            <a:endParaRPr sz="2800" b="1" dirty="0">
              <a:solidFill>
                <a:srgbClr val="FFFFFF"/>
              </a:solidFill>
            </a:endParaRPr>
          </a:p>
        </p:txBody>
      </p:sp>
      <p:pic>
        <p:nvPicPr>
          <p:cNvPr id="5" name="Picture 3" descr="C:\Users\103748\Desktop\Logo no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12"/>
            <a:ext cx="3262184" cy="7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3638699" y="2522224"/>
            <a:ext cx="5505300" cy="24679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rgbClr val="993274"/>
                </a:solidFill>
                <a:latin typeface="Helvetica" pitchFamily="34" charset="0"/>
                <a:ea typeface="Helvetica Neue Light"/>
                <a:cs typeface="Helvetica Neue Light"/>
                <a:sym typeface="Helvetica Neue Light"/>
              </a:rPr>
              <a:t>Prefeito do Município de Barueri</a:t>
            </a:r>
            <a:endParaRPr sz="1800" b="1" dirty="0">
              <a:solidFill>
                <a:srgbClr val="993274"/>
              </a:solidFill>
              <a:latin typeface="Helvetica" pitchFamily="34" charset="0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latin typeface="Helvetica" pitchFamily="34" charset="0"/>
                <a:ea typeface="Helvetica Neue Light"/>
                <a:cs typeface="Helvetica Neue Light"/>
                <a:sym typeface="Helvetica Neue Light"/>
              </a:rPr>
              <a:t>Rubens Furlan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1800" b="1" dirty="0">
              <a:latin typeface="Helvetica" pitchFamily="34" charset="0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rgbClr val="993366"/>
                </a:solidFill>
                <a:latin typeface="Helvetica" pitchFamily="34" charset="0"/>
                <a:ea typeface="Helvetica Neue Light"/>
                <a:cs typeface="Helvetica Neue Light"/>
                <a:sym typeface="Helvetica Neue Light"/>
              </a:rPr>
              <a:t>Secretaria de Relações Institucionais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latin typeface="Helvetica" pitchFamily="34" charset="0"/>
                <a:ea typeface="Helvetica Neue Light"/>
                <a:cs typeface="Helvetica Neue Light"/>
                <a:sym typeface="Helvetica Neue Light"/>
              </a:rPr>
              <a:t>Mario Trimboli Junior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latin typeface="Helvetica" pitchFamily="34" charset="0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rgbClr val="993274"/>
                </a:solidFill>
                <a:latin typeface="Helvetica" pitchFamily="34" charset="0"/>
                <a:ea typeface="Helvetica Neue Light"/>
                <a:cs typeface="Helvetica Neue Light"/>
                <a:sym typeface="Helvetica Neue Light"/>
              </a:rPr>
              <a:t>Ouvidor Geral do Município de Barueri</a:t>
            </a:r>
            <a:endParaRPr sz="1800" b="1" dirty="0">
              <a:solidFill>
                <a:srgbClr val="993274"/>
              </a:solidFill>
              <a:latin typeface="Helvetica" pitchFamily="34" charset="0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>
              <a:spcBef>
                <a:spcPts val="0"/>
              </a:spcBef>
              <a:buSzPts val="1100"/>
              <a:buNone/>
            </a:pPr>
            <a:r>
              <a:rPr lang="pt-BR" sz="1800" b="1" dirty="0">
                <a:latin typeface="Helvetica" panose="020B0504020202030204" pitchFamily="34" charset="0"/>
              </a:rPr>
              <a:t>Alex Vieira Moraes</a:t>
            </a:r>
            <a:endParaRPr b="1" dirty="0">
              <a:latin typeface="Helvetica" panose="020B0504020202030204" pitchFamily="34" charset="0"/>
            </a:endParaRPr>
          </a:p>
        </p:txBody>
      </p:sp>
      <p:pic>
        <p:nvPicPr>
          <p:cNvPr id="132" name="Google Shape;132;p16" descr="C:\Users\103748\Desktop\Fotos\icone_ouvidoria6362319926065200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875" y="2615725"/>
            <a:ext cx="3037500" cy="22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 descr="C:\Users\103748\Desktop\Fotos\Baruer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8981" y="5643751"/>
            <a:ext cx="808399" cy="8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9"/>
            <a:ext cx="9143999" cy="105021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4788250" y="45500"/>
            <a:ext cx="3765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Relatório Anual</a:t>
            </a:r>
            <a:endParaRPr sz="2800" b="1" dirty="0">
              <a:solidFill>
                <a:srgbClr val="FFFFFF"/>
              </a:solidFill>
            </a:endParaRPr>
          </a:p>
        </p:txBody>
      </p:sp>
      <p:pic>
        <p:nvPicPr>
          <p:cNvPr id="8" name="Picture 3" descr="C:\Users\103748\Desktop\Logo nov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12"/>
            <a:ext cx="3262183" cy="7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03748\Desktop\Logo nov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90" y="5749351"/>
            <a:ext cx="2999355" cy="6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/>
        </p:nvSpPr>
        <p:spPr>
          <a:xfrm>
            <a:off x="380099" y="1816128"/>
            <a:ext cx="8383800" cy="358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1" dirty="0">
                <a:solidFill>
                  <a:schemeClr val="dk1"/>
                </a:solidFill>
              </a:rPr>
              <a:t>                             </a:t>
            </a:r>
            <a:endParaRPr sz="1800" b="1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Helvetica" pitchFamily="34" charset="0"/>
              </a:rPr>
              <a:t>Com o objetivo de dar transparência às ações da Ouvidoria, auxiliar aos gestores da Administração Pública Municipal de Barueri na melhoria dos serviços oferecidos à sociedade, bem como socializar as percepções e os resultados dos trabalhos que são desenvolvidos por essa unidade de Ouvidoria,  apresentamos abaixo os relatórios de atividades referente ao ano de 2023.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dk1"/>
              </a:solidFill>
              <a:latin typeface="Helvetic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993366"/>
                </a:solidFill>
                <a:latin typeface="Helvetica" pitchFamily="34" charset="0"/>
              </a:rPr>
              <a:t>No período de Janeiro a Dezembro de 2023, a Ouvidoria Geral do Município recebeu 11.162 manifestações.</a:t>
            </a:r>
            <a:endParaRPr lang="pt-BR" b="1" i="1" dirty="0">
              <a:solidFill>
                <a:srgbClr val="993366"/>
              </a:solidFill>
              <a:latin typeface="Helvetica" pitchFamily="34" charset="0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dk1"/>
              </a:solidFill>
              <a:latin typeface="Helvetica" pitchFamily="34" charset="0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Helvetica" pitchFamily="34" charset="0"/>
              </a:rPr>
              <a:t>Ressaltamos que no valor total das demandas também estão inclusas as manifestações da Ouvidoria da Saúde e Ouvidoria da Guarda.</a:t>
            </a:r>
            <a:endParaRPr dirty="0">
              <a:solidFill>
                <a:schemeClr val="dk1"/>
              </a:solidFill>
              <a:latin typeface="Helvetica" pitchFamily="34" charset="0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" pitchFamily="34" charset="0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135"/>
              </a:spcBef>
              <a:spcAft>
                <a:spcPts val="1135"/>
              </a:spcAft>
              <a:buNone/>
            </a:pPr>
            <a:endParaRPr dirty="0"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"/>
            <a:ext cx="9143999" cy="105021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4494450" y="45500"/>
            <a:ext cx="3765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Relatórios</a:t>
            </a:r>
            <a:endParaRPr sz="2800" b="1" dirty="0">
              <a:solidFill>
                <a:srgbClr val="FFFFFF"/>
              </a:solidFill>
            </a:endParaRPr>
          </a:p>
        </p:txBody>
      </p:sp>
      <p:pic>
        <p:nvPicPr>
          <p:cNvPr id="5" name="Picture 3" descr="C:\Users\103748\Desktop\Logo no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12"/>
            <a:ext cx="3262184" cy="7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/>
        </p:nvSpPr>
        <p:spPr>
          <a:xfrm>
            <a:off x="489751" y="895350"/>
            <a:ext cx="7770300" cy="120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74B5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Hoje temos 11 canais diretos com o munícipe por onde ele pode acessar e pedir </a:t>
            </a:r>
            <a:r>
              <a:rPr lang="pt-BR" b="1" dirty="0">
                <a:solidFill>
                  <a:srgbClr val="474B5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Informações</a:t>
            </a:r>
            <a:r>
              <a:rPr lang="pt-BR" dirty="0">
                <a:solidFill>
                  <a:srgbClr val="474B5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, dar </a:t>
            </a:r>
            <a:r>
              <a:rPr lang="pt-BR" b="1" dirty="0">
                <a:solidFill>
                  <a:srgbClr val="474B5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Sugestões</a:t>
            </a:r>
            <a:r>
              <a:rPr lang="pt-BR" dirty="0">
                <a:solidFill>
                  <a:srgbClr val="474B5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, fazer </a:t>
            </a:r>
            <a:r>
              <a:rPr lang="pt-BR" b="1" dirty="0">
                <a:solidFill>
                  <a:srgbClr val="474B5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Elogios</a:t>
            </a:r>
            <a:r>
              <a:rPr lang="pt-BR" dirty="0">
                <a:solidFill>
                  <a:srgbClr val="474B5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 e </a:t>
            </a:r>
            <a:r>
              <a:rPr lang="pt-BR" b="1" dirty="0">
                <a:solidFill>
                  <a:srgbClr val="474B5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Reclamações</a:t>
            </a:r>
            <a:r>
              <a:rPr lang="pt-BR" dirty="0">
                <a:solidFill>
                  <a:srgbClr val="474B5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 ou até mesmo </a:t>
            </a:r>
            <a:r>
              <a:rPr lang="pt-BR" b="1" dirty="0">
                <a:solidFill>
                  <a:srgbClr val="474B5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Denunciar</a:t>
            </a:r>
            <a:r>
              <a:rPr lang="pt-BR" dirty="0">
                <a:solidFill>
                  <a:srgbClr val="474B5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 algo de errado dentro das nossas repartições públicas ou município.</a:t>
            </a: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474B5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São eles: </a:t>
            </a:r>
            <a:endParaRPr b="1" dirty="0">
              <a:solidFill>
                <a:srgbClr val="474B54"/>
              </a:solidFill>
              <a:latin typeface="Helvetica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875"/>
              </a:spcBef>
              <a:spcAft>
                <a:spcPts val="1875"/>
              </a:spcAft>
              <a:buNone/>
            </a:pPr>
            <a:endParaRPr sz="1800" dirty="0">
              <a:solidFill>
                <a:srgbClr val="474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8" name="Google Shape;158;p19" descr="C:\Users\103748\Desktop\Fotos\ouvidori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427" y="2176979"/>
            <a:ext cx="500423" cy="42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1395762" y="2158580"/>
            <a:ext cx="2726177" cy="42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1875"/>
              </a:spcAft>
              <a:buNone/>
            </a:pPr>
            <a:r>
              <a:rPr lang="pt-BR" sz="1200" b="1" dirty="0">
                <a:solidFill>
                  <a:srgbClr val="9932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200" b="1" dirty="0">
                <a:solidFill>
                  <a:srgbClr val="99327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0800 77 00 123</a:t>
            </a:r>
            <a:endParaRPr sz="1200" b="1" dirty="0">
              <a:solidFill>
                <a:srgbClr val="993274"/>
              </a:solidFill>
              <a:latin typeface="Helvetica" pitchFamily="34" charset="0"/>
            </a:endParaRPr>
          </a:p>
        </p:txBody>
      </p:sp>
      <p:pic>
        <p:nvPicPr>
          <p:cNvPr id="160" name="Google Shape;160;p19" descr="C:\Users\103748\Desktop\i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420" y="2663384"/>
            <a:ext cx="617693" cy="57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 descr="Resultado de imagem para whatsapp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7762" y="2180930"/>
            <a:ext cx="1293975" cy="65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 descr="Resultado de imagem para facebook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7750" y="2926493"/>
            <a:ext cx="719364" cy="44472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1348964" y="2605855"/>
            <a:ext cx="27021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1875"/>
              </a:spcAft>
              <a:buNone/>
            </a:pPr>
            <a:r>
              <a:rPr lang="pt-BR" sz="1200" b="1" dirty="0">
                <a:solidFill>
                  <a:srgbClr val="99327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E-mail: </a:t>
            </a:r>
            <a:r>
              <a:rPr lang="pt-BR" sz="1200" b="1" u="sng" dirty="0">
                <a:solidFill>
                  <a:srgbClr val="993274"/>
                </a:solidFill>
                <a:latin typeface="Helvetica" pitchFamily="34" charset="0"/>
                <a:ea typeface="Helvetica Neue"/>
                <a:cs typeface="Helvetica Neue"/>
                <a:sym typeface="Helvetica Neue"/>
                <a:hlinkClick r:id="rId7"/>
              </a:rPr>
              <a:t>ouvidoria@barueri.sp.gov.br</a:t>
            </a:r>
            <a:endParaRPr sz="1200" b="1" dirty="0">
              <a:solidFill>
                <a:srgbClr val="993274"/>
              </a:solidFill>
              <a:latin typeface="Helvetica" pitchFamily="34" charset="0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5859362" y="2199850"/>
            <a:ext cx="1641518" cy="46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1875"/>
              </a:spcAft>
              <a:buNone/>
            </a:pPr>
            <a:r>
              <a:rPr lang="pt-BR" sz="1200" b="1" dirty="0">
                <a:solidFill>
                  <a:srgbClr val="99327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11 4198.3151</a:t>
            </a:r>
            <a:endParaRPr sz="1200" b="1" dirty="0">
              <a:solidFill>
                <a:srgbClr val="993274"/>
              </a:solidFill>
              <a:latin typeface="Helvetica" pitchFamily="34" charset="0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5753365" y="2836795"/>
            <a:ext cx="2917136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900"/>
              </a:spcBef>
              <a:spcAft>
                <a:spcPts val="1875"/>
              </a:spcAft>
            </a:pPr>
            <a:r>
              <a:rPr lang="pt-BR" sz="1200" b="1" dirty="0">
                <a:solidFill>
                  <a:srgbClr val="99327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www.facebook.com/ouvidoriabarueri</a:t>
            </a:r>
            <a:endParaRPr sz="1200" b="1" dirty="0">
              <a:solidFill>
                <a:srgbClr val="993274"/>
              </a:solidFill>
              <a:latin typeface="Helvetica" pitchFamily="34" charset="0"/>
            </a:endParaRPr>
          </a:p>
        </p:txBody>
      </p:sp>
      <p:pic>
        <p:nvPicPr>
          <p:cNvPr id="166" name="Google Shape;166;p19" descr="C:\Users\103748\Desktop\INSTAGRAN 33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15949" y="3625074"/>
            <a:ext cx="1557601" cy="7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5820322" y="3557445"/>
            <a:ext cx="27021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1875"/>
              </a:spcAft>
              <a:buNone/>
            </a:pPr>
            <a:r>
              <a:rPr lang="pt-BR" sz="1200" b="1" dirty="0">
                <a:solidFill>
                  <a:srgbClr val="99327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@ouvidoriabarueri</a:t>
            </a:r>
            <a:endParaRPr sz="1200" b="1" dirty="0">
              <a:solidFill>
                <a:srgbClr val="993274"/>
              </a:solidFill>
              <a:latin typeface="Helvetica" pitchFamily="34" charset="0"/>
            </a:endParaRPr>
          </a:p>
        </p:txBody>
      </p:sp>
      <p:pic>
        <p:nvPicPr>
          <p:cNvPr id="168" name="Google Shape;168;p19" descr="C:\Users\103748\Desktop\Fotos\WhatsApp Image 2017-08-25 at 11.07.10.jpe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2993" y="3393138"/>
            <a:ext cx="508670" cy="46387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1474558" y="3404061"/>
            <a:ext cx="1217688" cy="40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1875"/>
              </a:spcAft>
              <a:buNone/>
            </a:pPr>
            <a:r>
              <a:rPr lang="pt-BR" sz="1200" b="1" dirty="0">
                <a:solidFill>
                  <a:srgbClr val="99327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Formulário</a:t>
            </a:r>
            <a:endParaRPr sz="1200" b="1" dirty="0">
              <a:solidFill>
                <a:srgbClr val="993274"/>
              </a:solidFill>
              <a:latin typeface="Helvetica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-9"/>
            <a:ext cx="9143999" cy="105021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4494450" y="45500"/>
            <a:ext cx="3765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Nossos Canais</a:t>
            </a:r>
            <a:endParaRPr sz="2800" b="1" dirty="0">
              <a:solidFill>
                <a:srgbClr val="FFFFFF"/>
              </a:solidFill>
            </a:endParaRPr>
          </a:p>
        </p:txBody>
      </p:sp>
      <p:pic>
        <p:nvPicPr>
          <p:cNvPr id="17" name="Google Shape;176;p20" descr="C:\Users\103748\Desktop\atendimento-pessoa-fisica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6682" y="3993936"/>
            <a:ext cx="567342" cy="5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409517" y="4144961"/>
            <a:ext cx="44980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900"/>
              </a:spcBef>
            </a:pPr>
            <a:r>
              <a:rPr lang="pt-BR" sz="1200" b="1" dirty="0">
                <a:solidFill>
                  <a:srgbClr val="99327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Atendimento</a:t>
            </a:r>
            <a:r>
              <a:rPr lang="pt-BR" b="1" dirty="0">
                <a:solidFill>
                  <a:srgbClr val="99327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200" b="1" dirty="0">
                <a:solidFill>
                  <a:srgbClr val="99327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Pessoal </a:t>
            </a:r>
          </a:p>
          <a:p>
            <a:pPr lvl="0">
              <a:spcBef>
                <a:spcPts val="900"/>
              </a:spcBef>
            </a:pPr>
            <a:r>
              <a:rPr lang="pt-BR" sz="1000" b="1" dirty="0">
                <a:solidFill>
                  <a:srgbClr val="993274"/>
                </a:solidFill>
                <a:latin typeface="Helvetica" pitchFamily="34" charset="0"/>
                <a:ea typeface="Helvetica Neue"/>
                <a:cs typeface="Helvetica Neue"/>
                <a:sym typeface="Helvetica Neue"/>
              </a:rPr>
              <a:t>Rua Guilhermina Carril Loureiro,60 - centro</a:t>
            </a:r>
          </a:p>
        </p:txBody>
      </p:sp>
      <p:pic>
        <p:nvPicPr>
          <p:cNvPr id="20" name="Google Shape;177;p20" descr="Temp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2332" y="4780084"/>
            <a:ext cx="592518" cy="45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1450136" y="4789610"/>
            <a:ext cx="124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b="1" dirty="0">
              <a:solidFill>
                <a:srgbClr val="993366"/>
              </a:solidFill>
              <a:latin typeface="Helvetica" pitchFamily="34" charset="0"/>
            </a:endParaRPr>
          </a:p>
          <a:p>
            <a:r>
              <a:rPr lang="pt-BR" sz="1200" b="1" dirty="0">
                <a:solidFill>
                  <a:srgbClr val="993366"/>
                </a:solidFill>
                <a:latin typeface="Helvetica" pitchFamily="34" charset="0"/>
              </a:rPr>
              <a:t>APP Barueri</a:t>
            </a:r>
          </a:p>
        </p:txBody>
      </p:sp>
      <p:pic>
        <p:nvPicPr>
          <p:cNvPr id="22" name="Google Shape;178;p20" descr="Resultado de imagem para alo barueri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80679" y="4476485"/>
            <a:ext cx="828143" cy="5286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5975880" y="4641584"/>
            <a:ext cx="2241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993366"/>
                </a:solidFill>
                <a:latin typeface="Helvetica" pitchFamily="34" charset="0"/>
              </a:rPr>
              <a:t>Alô Barueri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540799" y="5513498"/>
            <a:ext cx="2241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993366"/>
                </a:solidFill>
                <a:latin typeface="Helvetica" pitchFamily="34" charset="0"/>
              </a:rPr>
              <a:t>Reclame Aqui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6" y="5486916"/>
            <a:ext cx="948409" cy="290799"/>
          </a:xfrm>
          <a:prstGeom prst="rect">
            <a:avLst/>
          </a:prstGeom>
        </p:spPr>
      </p:pic>
      <p:pic>
        <p:nvPicPr>
          <p:cNvPr id="28" name="Picture 3" descr="C:\Users\103748\Desktop\Logo nov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75"/>
            <a:ext cx="3262183" cy="7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202017\Downloads\índic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74" y="5365033"/>
            <a:ext cx="507949" cy="4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tângulo 28"/>
          <p:cNvSpPr/>
          <p:nvPr/>
        </p:nvSpPr>
        <p:spPr>
          <a:xfrm>
            <a:off x="5941737" y="5457105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200" b="1" dirty="0" err="1">
                <a:solidFill>
                  <a:srgbClr val="993274"/>
                </a:solidFill>
                <a:latin typeface="Helvetica" panose="020B0504020202030204" pitchFamily="34" charset="0"/>
                <a:ea typeface="Helvetica Neue"/>
                <a:cs typeface="Helvetica Neue"/>
                <a:sym typeface="Helvetica Neue"/>
              </a:rPr>
              <a:t>QRCode</a:t>
            </a:r>
            <a:endParaRPr lang="pt-BR" sz="1200" b="1" dirty="0">
              <a:solidFill>
                <a:srgbClr val="993274"/>
              </a:solidFill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10"/>
            <a:ext cx="9143999" cy="105021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>
            <a:spLocks noGrp="1"/>
          </p:cNvSpPr>
          <p:nvPr>
            <p:ph type="title"/>
          </p:nvPr>
        </p:nvSpPr>
        <p:spPr>
          <a:xfrm>
            <a:off x="3183600" y="-46400"/>
            <a:ext cx="5960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Canais de Atendimento</a:t>
            </a:r>
            <a:endParaRPr sz="2800" b="1" dirty="0">
              <a:solidFill>
                <a:srgbClr val="FFFFFF"/>
              </a:solidFill>
            </a:endParaRPr>
          </a:p>
        </p:txBody>
      </p:sp>
      <p:pic>
        <p:nvPicPr>
          <p:cNvPr id="7" name="Picture 3" descr="C:\Users\103748\Desktop\Logo no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312"/>
            <a:ext cx="3274540" cy="7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646DC73-6EA5-1BA1-129B-7F4444FB577B}"/>
              </a:ext>
            </a:extLst>
          </p:cNvPr>
          <p:cNvSpPr txBox="1"/>
          <p:nvPr/>
        </p:nvSpPr>
        <p:spPr>
          <a:xfrm>
            <a:off x="6964312" y="6232103"/>
            <a:ext cx="132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Total: 11.162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054375"/>
              </p:ext>
            </p:extLst>
          </p:nvPr>
        </p:nvGraphicFramePr>
        <p:xfrm>
          <a:off x="877455" y="1443037"/>
          <a:ext cx="7333671" cy="474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"/>
            <a:ext cx="9143999" cy="105021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 txBox="1">
            <a:spLocks noGrp="1"/>
          </p:cNvSpPr>
          <p:nvPr>
            <p:ph type="title"/>
          </p:nvPr>
        </p:nvSpPr>
        <p:spPr>
          <a:xfrm>
            <a:off x="3183600" y="-46400"/>
            <a:ext cx="5960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de Demandas por Secretárias</a:t>
            </a:r>
            <a:endParaRPr sz="2800" b="1" dirty="0">
              <a:solidFill>
                <a:srgbClr val="FFFFFF"/>
              </a:solidFill>
            </a:endParaRPr>
          </a:p>
        </p:txBody>
      </p:sp>
      <p:pic>
        <p:nvPicPr>
          <p:cNvPr id="5" name="Picture 3" descr="C:\Users\103748\Desktop\Logo no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12"/>
            <a:ext cx="3286897" cy="7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38F1C5C-C43A-B732-BA1F-68EC11BDFDAD}"/>
              </a:ext>
            </a:extLst>
          </p:cNvPr>
          <p:cNvSpPr txBox="1"/>
          <p:nvPr/>
        </p:nvSpPr>
        <p:spPr>
          <a:xfrm>
            <a:off x="7419974" y="6286500"/>
            <a:ext cx="132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Total: 11.162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405076"/>
              </p:ext>
            </p:extLst>
          </p:nvPr>
        </p:nvGraphicFramePr>
        <p:xfrm>
          <a:off x="157018" y="1785937"/>
          <a:ext cx="8839200" cy="396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"/>
            <a:ext cx="9143999" cy="105021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3183600" y="-46400"/>
            <a:ext cx="5960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Natureza da Manifestação</a:t>
            </a:r>
            <a:endParaRPr sz="2800" b="1" dirty="0">
              <a:solidFill>
                <a:srgbClr val="FFFFFF"/>
              </a:solidFill>
            </a:endParaRPr>
          </a:p>
        </p:txBody>
      </p:sp>
      <p:pic>
        <p:nvPicPr>
          <p:cNvPr id="5" name="Picture 3" descr="C:\Users\103748\Desktop\Logo no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312"/>
            <a:ext cx="3274540" cy="7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767A9A2-BB66-B21A-EE7A-C1DF527B2432}"/>
              </a:ext>
            </a:extLst>
          </p:cNvPr>
          <p:cNvSpPr txBox="1"/>
          <p:nvPr/>
        </p:nvSpPr>
        <p:spPr>
          <a:xfrm>
            <a:off x="7419974" y="6286500"/>
            <a:ext cx="132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Total: 11.162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748789"/>
              </p:ext>
            </p:extLst>
          </p:nvPr>
        </p:nvGraphicFramePr>
        <p:xfrm>
          <a:off x="618837" y="1481137"/>
          <a:ext cx="7906326" cy="434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"/>
            <a:ext cx="9143999" cy="105021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>
            <a:spLocks noGrp="1"/>
          </p:cNvSpPr>
          <p:nvPr>
            <p:ph type="title"/>
          </p:nvPr>
        </p:nvSpPr>
        <p:spPr>
          <a:xfrm>
            <a:off x="3183600" y="-46400"/>
            <a:ext cx="5960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Principais Temas Abordados</a:t>
            </a:r>
            <a:endParaRPr sz="2800" b="1" dirty="0">
              <a:solidFill>
                <a:srgbClr val="FFFFFF"/>
              </a:solidFill>
            </a:endParaRPr>
          </a:p>
        </p:txBody>
      </p:sp>
      <p:pic>
        <p:nvPicPr>
          <p:cNvPr id="6" name="Picture 3" descr="C:\Users\103748\Desktop\Logo no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12"/>
            <a:ext cx="3262183" cy="7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9734748-19D5-9A15-0B92-93F39691F34D}"/>
              </a:ext>
            </a:extLst>
          </p:cNvPr>
          <p:cNvSpPr txBox="1"/>
          <p:nvPr/>
        </p:nvSpPr>
        <p:spPr>
          <a:xfrm>
            <a:off x="7419974" y="6421146"/>
            <a:ext cx="132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Total: 11.162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EE21860-A35D-7303-3F97-0A50FE6CA7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194640"/>
              </p:ext>
            </p:extLst>
          </p:nvPr>
        </p:nvGraphicFramePr>
        <p:xfrm>
          <a:off x="119061" y="1199530"/>
          <a:ext cx="8905876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9244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"/>
            <a:ext cx="9143999" cy="105021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>
            <a:spLocks noGrp="1"/>
          </p:cNvSpPr>
          <p:nvPr>
            <p:ph type="title"/>
          </p:nvPr>
        </p:nvSpPr>
        <p:spPr>
          <a:xfrm>
            <a:off x="3183600" y="-46400"/>
            <a:ext cx="5960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Tempo de Resposta</a:t>
            </a:r>
            <a:endParaRPr sz="2800" b="1" dirty="0">
              <a:solidFill>
                <a:srgbClr val="FFFFFF"/>
              </a:solidFill>
            </a:endParaRPr>
          </a:p>
        </p:txBody>
      </p:sp>
      <p:pic>
        <p:nvPicPr>
          <p:cNvPr id="6" name="Picture 3" descr="C:\Users\103748\Desktop\Logo no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12"/>
            <a:ext cx="3286897" cy="7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149828"/>
              </p:ext>
            </p:extLst>
          </p:nvPr>
        </p:nvGraphicFramePr>
        <p:xfrm>
          <a:off x="646545" y="1576112"/>
          <a:ext cx="7869382" cy="428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8C370F76-3591-E0FE-BECA-30FBD2A62310}"/>
              </a:ext>
            </a:extLst>
          </p:cNvPr>
          <p:cNvSpPr txBox="1"/>
          <p:nvPr/>
        </p:nvSpPr>
        <p:spPr>
          <a:xfrm>
            <a:off x="7380645" y="6342488"/>
            <a:ext cx="132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Total: 11.162</a:t>
            </a:r>
          </a:p>
        </p:txBody>
      </p:sp>
    </p:spTree>
    <p:extLst>
      <p:ext uri="{BB962C8B-B14F-4D97-AF65-F5344CB8AC3E}">
        <p14:creationId xmlns:p14="http://schemas.microsoft.com/office/powerpoint/2010/main" val="334999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818</Words>
  <Application>Microsoft Office PowerPoint</Application>
  <PresentationFormat>Apresentação na tela (4:3)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Helvetica Neue</vt:lpstr>
      <vt:lpstr>Calibri</vt:lpstr>
      <vt:lpstr>Helvetica</vt:lpstr>
      <vt:lpstr>Arial</vt:lpstr>
      <vt:lpstr>Cambria</vt:lpstr>
      <vt:lpstr>Tema do Office</vt:lpstr>
      <vt:lpstr>Apresentação do PowerPoint</vt:lpstr>
      <vt:lpstr>Relatório Anual</vt:lpstr>
      <vt:lpstr>Relatórios</vt:lpstr>
      <vt:lpstr>Nossos Canais</vt:lpstr>
      <vt:lpstr>Canais de Atendimento</vt:lpstr>
      <vt:lpstr>Total de Demandas por Secretárias</vt:lpstr>
      <vt:lpstr>Natureza da Manifestação</vt:lpstr>
      <vt:lpstr>Principais Temas Abordados</vt:lpstr>
      <vt:lpstr>Tempo de Resposta</vt:lpstr>
      <vt:lpstr>Ouvidorias (Municipal, Guarda Municipal e Saúde)</vt:lpstr>
      <vt:lpstr>Secretarias com maior número  de demandas:</vt:lpstr>
      <vt:lpstr>Secretarias com maior número  de demandas:</vt:lpstr>
      <vt:lpstr>Secretarias com maior número  de demandas:</vt:lpstr>
      <vt:lpstr>Considerações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Valeria Bispo de Souza Silva</dc:creator>
  <cp:lastModifiedBy>Larissa Salgado Santos</cp:lastModifiedBy>
  <cp:revision>125</cp:revision>
  <cp:lastPrinted>2022-01-10T17:38:33Z</cp:lastPrinted>
  <dcterms:modified xsi:type="dcterms:W3CDTF">2024-01-23T17:30:23Z</dcterms:modified>
</cp:coreProperties>
</file>