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65" r:id="rId3"/>
    <p:sldId id="263" r:id="rId4"/>
    <p:sldId id="258" r:id="rId5"/>
    <p:sldId id="260" r:id="rId6"/>
    <p:sldId id="261" r:id="rId7"/>
    <p:sldId id="264" r:id="rId8"/>
  </p:sldIdLst>
  <p:sldSz cx="9144000" cy="6858000" type="screen4x3"/>
  <p:notesSz cx="6858000" cy="9926638"/>
  <p:embeddedFontLst>
    <p:embeddedFont>
      <p:font typeface="Albertus MT" panose="020E0602030304020304" pitchFamily="34" charset="0"/>
      <p:regular r:id="rId10"/>
      <p: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Helvetica" panose="020B0504020202030204" pitchFamily="34" charset="0"/>
      <p:regular r:id="rId16"/>
      <p:bold r:id="rId17"/>
      <p:italic r:id="rId18"/>
      <p:boldItalic r:id="rId19"/>
    </p:embeddedFont>
  </p:embeddedFontLst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800080"/>
    <a:srgbClr val="993366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5E30B14-D06E-4F9B-8456-4FE97CD719E1}">
  <a:tblStyle styleId="{D5E30B14-D06E-4F9B-8456-4FE97CD719E1}" styleName="Table_0">
    <a:wholeTbl>
      <a:tcTxStyle>
        <a:font>
          <a:latin typeface="Cambria"/>
          <a:ea typeface="Cambria"/>
          <a:cs typeface="Cambria"/>
        </a:font>
        <a:srgbClr val="76923C"/>
      </a:tcTxStyle>
      <a:tcStyle>
        <a:tcBdr>
          <a:left>
            <a:ln w="12700" cap="flat" cmpd="sng">
              <a:solidFill>
                <a:srgbClr val="B4CC8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B4CC82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9BBB59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9BBB59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B4CC82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DFD8E8"/>
          </a:solidFill>
        </a:fill>
      </a:tcStyle>
    </a:wholeTbl>
    <a:band1H>
      <a:tcTxStyle/>
      <a:tcStyle>
        <a:tcBdr>
          <a:left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insideH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ED5"/>
          </a:solidFill>
        </a:fill>
      </a:tcStyle>
    </a:band1H>
    <a:band2H>
      <a:tcTxStyle/>
      <a:tcStyle>
        <a:tcBdr/>
      </a:tcStyle>
    </a:band2H>
    <a:band1V>
      <a:tcTxStyle/>
      <a:tcStyle>
        <a:tcBdr>
          <a:left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insideH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ED5"/>
          </a:solidFill>
        </a:fill>
      </a:tcStyle>
    </a:band1V>
    <a:band2V>
      <a:tcTxStyle/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left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9BBB59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9BBB59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/>
      <a:tcStyle>
        <a:tcBdr>
          <a:left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9BBB59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9BBB59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Estilo com Tema 1 - Ênfas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505E3EF-67EA-436B-97B2-0124C06EBD24}" styleName="Estilo Médio 4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5644" autoAdjust="0"/>
  </p:normalViewPr>
  <p:slideViewPr>
    <p:cSldViewPr snapToGrid="0">
      <p:cViewPr varScale="1">
        <p:scale>
          <a:sx n="103" d="100"/>
          <a:sy n="103" d="100"/>
        </p:scale>
        <p:origin x="189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200.160.203.219\Ouvidoria_q\OUVIDORIA_GERAL\CAROL\Fechamento\RELAT&#211;RIOS%20Anual%20-%20Semestral\Semestral\Semestral%202024\Relat&#243;rio%20OGM%201&#186;%20Semestre%202024%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200.160.203.219\Ouvidoria_q\OUVIDORIA_GERAL\CAROL\Fechamento\RELAT&#211;RIOS%20Anual%20-%20Semestral\Semestral\Semestral%202024\Relat&#243;rio%20OGM%201&#186;%20Semestre%202024%2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200.160.203.219\Ouvidoria_q\OUVIDORIA_GERAL\CAROL\Fechamento\RELAT&#211;RIOS%20Anual%20-%20Semestral\Semestral\Semestral%202024\Relat&#243;rio%20OGM%201&#186;%20Semestre%202024%20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200.160.203.219\Ouvidoria_q\OUVIDORIA_GERAL\CAROL\Fechamento\RELAT&#211;RIOS%20Anual%20-%20Semestral\Semestral\Semestral%202024\Relat&#243;rio%20OGM%201&#186;%20Semestre%202024%20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200.160.203.219\Ouvidoria_q\OUVIDORIA_GERAL\CAROL\Fechamento\RELAT&#211;RIOS%20Anual%20-%20Semestral\Semestral\Semestral%202024\Relat&#243;rio%20OGM%201&#186;%20Semestre%202024%20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C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Secretarias!$A$4:$A$28</c:f>
              <c:strCache>
                <c:ptCount val="25"/>
                <c:pt idx="0">
                  <c:v>Saúde</c:v>
                </c:pt>
                <c:pt idx="1">
                  <c:v>Segurança</c:v>
                </c:pt>
                <c:pt idx="2">
                  <c:v>Educação</c:v>
                </c:pt>
                <c:pt idx="3">
                  <c:v>SSM</c:v>
                </c:pt>
                <c:pt idx="4">
                  <c:v>Meio Ambiente</c:v>
                </c:pt>
                <c:pt idx="5">
                  <c:v>Obras</c:v>
                </c:pt>
                <c:pt idx="6">
                  <c:v>SADS</c:v>
                </c:pt>
                <c:pt idx="7">
                  <c:v>Industria e Comércio</c:v>
                </c:pt>
                <c:pt idx="8">
                  <c:v>Finanças</c:v>
                </c:pt>
                <c:pt idx="9">
                  <c:v>OGM</c:v>
                </c:pt>
                <c:pt idx="10">
                  <c:v>Governo</c:v>
                </c:pt>
                <c:pt idx="11">
                  <c:v>Planejamento Urbanismo</c:v>
                </c:pt>
                <c:pt idx="12">
                  <c:v>Ganha Tempo</c:v>
                </c:pt>
                <c:pt idx="13">
                  <c:v>Administração</c:v>
                </c:pt>
                <c:pt idx="14">
                  <c:v>Cultura</c:v>
                </c:pt>
                <c:pt idx="15">
                  <c:v>Esporte</c:v>
                </c:pt>
                <c:pt idx="16">
                  <c:v>Habitação</c:v>
                </c:pt>
                <c:pt idx="17">
                  <c:v>FIEB</c:v>
                </c:pt>
                <c:pt idx="18">
                  <c:v>Sec. Mulher</c:v>
                </c:pt>
                <c:pt idx="19">
                  <c:v>SDPD</c:v>
                </c:pt>
                <c:pt idx="20">
                  <c:v>Juridico</c:v>
                </c:pt>
                <c:pt idx="21">
                  <c:v>Familia</c:v>
                </c:pt>
                <c:pt idx="22">
                  <c:v>Suprimento</c:v>
                </c:pt>
                <c:pt idx="23">
                  <c:v>CIT</c:v>
                </c:pt>
                <c:pt idx="24">
                  <c:v>Gabinete Prefeito</c:v>
                </c:pt>
              </c:strCache>
            </c:strRef>
          </c:cat>
          <c:val>
            <c:numRef>
              <c:f>Secretarias!$B$4:$B$28</c:f>
              <c:numCache>
                <c:formatCode>General</c:formatCode>
                <c:ptCount val="25"/>
                <c:pt idx="0" formatCode="#,##0">
                  <c:v>2952</c:v>
                </c:pt>
                <c:pt idx="1">
                  <c:v>546</c:v>
                </c:pt>
                <c:pt idx="2">
                  <c:v>390</c:v>
                </c:pt>
                <c:pt idx="3">
                  <c:v>244</c:v>
                </c:pt>
                <c:pt idx="4">
                  <c:v>204</c:v>
                </c:pt>
                <c:pt idx="5">
                  <c:v>110</c:v>
                </c:pt>
                <c:pt idx="6">
                  <c:v>94</c:v>
                </c:pt>
                <c:pt idx="7">
                  <c:v>94</c:v>
                </c:pt>
                <c:pt idx="8">
                  <c:v>60</c:v>
                </c:pt>
                <c:pt idx="9">
                  <c:v>57</c:v>
                </c:pt>
                <c:pt idx="10">
                  <c:v>55</c:v>
                </c:pt>
                <c:pt idx="11">
                  <c:v>43</c:v>
                </c:pt>
                <c:pt idx="12">
                  <c:v>42</c:v>
                </c:pt>
                <c:pt idx="13">
                  <c:v>38</c:v>
                </c:pt>
                <c:pt idx="14">
                  <c:v>37</c:v>
                </c:pt>
                <c:pt idx="15">
                  <c:v>32</c:v>
                </c:pt>
                <c:pt idx="16">
                  <c:v>31</c:v>
                </c:pt>
                <c:pt idx="17">
                  <c:v>31</c:v>
                </c:pt>
                <c:pt idx="18">
                  <c:v>29</c:v>
                </c:pt>
                <c:pt idx="19">
                  <c:v>17</c:v>
                </c:pt>
                <c:pt idx="20">
                  <c:v>11</c:v>
                </c:pt>
                <c:pt idx="21">
                  <c:v>11</c:v>
                </c:pt>
                <c:pt idx="22">
                  <c:v>3</c:v>
                </c:pt>
                <c:pt idx="23">
                  <c:v>3</c:v>
                </c:pt>
                <c:pt idx="2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3A-44A3-9437-EF3631C795E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60790272"/>
        <c:axId val="83147776"/>
      </c:barChart>
      <c:catAx>
        <c:axId val="607902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3147776"/>
        <c:crosses val="autoZero"/>
        <c:auto val="1"/>
        <c:lblAlgn val="ctr"/>
        <c:lblOffset val="100"/>
        <c:noMultiLvlLbl val="0"/>
      </c:catAx>
      <c:valAx>
        <c:axId val="8314777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60790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0F34-4298-A3CC-82340C298A7E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0F34-4298-A3CC-82340C298A7E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0F34-4298-A3CC-82340C298A7E}"/>
              </c:ext>
            </c:extLst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0F34-4298-A3CC-82340C298A7E}"/>
              </c:ext>
            </c:extLst>
          </c:dPt>
          <c:cat>
            <c:strRef>
              <c:f>Natureza!$A$4:$A$8</c:f>
              <c:strCache>
                <c:ptCount val="5"/>
                <c:pt idx="0">
                  <c:v>Reclamação</c:v>
                </c:pt>
                <c:pt idx="1">
                  <c:v>Informação</c:v>
                </c:pt>
                <c:pt idx="2">
                  <c:v>Elogio</c:v>
                </c:pt>
                <c:pt idx="3">
                  <c:v>Denuncia</c:v>
                </c:pt>
                <c:pt idx="4">
                  <c:v>Sugestão</c:v>
                </c:pt>
              </c:strCache>
            </c:strRef>
          </c:cat>
          <c:val>
            <c:numRef>
              <c:f>Natureza!$B$4:$B$8</c:f>
              <c:numCache>
                <c:formatCode>General</c:formatCode>
                <c:ptCount val="5"/>
                <c:pt idx="0" formatCode="#,##0">
                  <c:v>4379</c:v>
                </c:pt>
                <c:pt idx="1">
                  <c:v>246</c:v>
                </c:pt>
                <c:pt idx="2">
                  <c:v>318</c:v>
                </c:pt>
                <c:pt idx="3">
                  <c:v>165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F34-4298-A3CC-82340C298A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84897608"/>
        <c:axId val="584895448"/>
        <c:axId val="589111800"/>
      </c:bar3DChart>
      <c:catAx>
        <c:axId val="584897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84895448"/>
        <c:crosses val="autoZero"/>
        <c:auto val="1"/>
        <c:lblAlgn val="ctr"/>
        <c:lblOffset val="100"/>
        <c:noMultiLvlLbl val="0"/>
      </c:catAx>
      <c:valAx>
        <c:axId val="584895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84897608"/>
        <c:crosses val="autoZero"/>
        <c:crossBetween val="between"/>
      </c:valAx>
      <c:serAx>
        <c:axId val="589111800"/>
        <c:scaling>
          <c:orientation val="minMax"/>
        </c:scaling>
        <c:delete val="1"/>
        <c:axPos val="b"/>
        <c:majorTickMark val="none"/>
        <c:minorTickMark val="none"/>
        <c:tickLblPos val="nextTo"/>
        <c:crossAx val="584895448"/>
        <c:crosses val="autoZero"/>
      </c:ser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725261350431504E-2"/>
          <c:y val="6.2639821029082776E-2"/>
          <c:w val="0.47463280118723911"/>
          <c:h val="0.8419090231170768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5DB-4A82-A372-CC1262F3DEF3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5DB-4A82-A372-CC1262F3DEF3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5DB-4A82-A372-CC1262F3DEF3}"/>
              </c:ext>
            </c:extLst>
          </c:dPt>
          <c:dPt>
            <c:idx val="3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5DB-4A82-A372-CC1262F3DEF3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25DB-4A82-A372-CC1262F3DEF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25DB-4A82-A372-CC1262F3DEF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25DB-4A82-A372-CC1262F3DEF3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25DB-4A82-A372-CC1262F3DEF3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25DB-4A82-A372-CC1262F3DEF3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25DB-4A82-A372-CC1262F3DEF3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25DB-4A82-A372-CC1262F3DEF3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25DB-4A82-A372-CC1262F3DEF3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25DB-4A82-A372-CC1262F3DEF3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25DB-4A82-A372-CC1262F3DEF3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Temas!$A$5:$A$18</c:f>
              <c:strCache>
                <c:ptCount val="14"/>
                <c:pt idx="0">
                  <c:v>Agenda Consulta</c:v>
                </c:pt>
                <c:pt idx="1">
                  <c:v>Demora Atendimento</c:v>
                </c:pt>
                <c:pt idx="2">
                  <c:v>Atendimento Médico </c:v>
                </c:pt>
                <c:pt idx="3">
                  <c:v>Agenda exames </c:v>
                </c:pt>
                <c:pt idx="4">
                  <c:v>Aulas</c:v>
                </c:pt>
                <c:pt idx="5">
                  <c:v>Atendimento Recepção</c:v>
                </c:pt>
                <c:pt idx="6">
                  <c:v>Atendimento Geral </c:v>
                </c:pt>
                <c:pt idx="7">
                  <c:v>Pertubação do Sossego</c:v>
                </c:pt>
                <c:pt idx="8">
                  <c:v>Fiscalização </c:v>
                </c:pt>
                <c:pt idx="9">
                  <c:v>Atendimento enfermagem </c:v>
                </c:pt>
                <c:pt idx="10">
                  <c:v>Manutenção </c:v>
                </c:pt>
                <c:pt idx="11">
                  <c:v>Agenda Cirurgia </c:v>
                </c:pt>
                <c:pt idx="12">
                  <c:v>Limpeza Urbana </c:v>
                </c:pt>
                <c:pt idx="13">
                  <c:v>Transporte Público</c:v>
                </c:pt>
              </c:strCache>
            </c:strRef>
          </c:cat>
          <c:val>
            <c:numRef>
              <c:f>Temas!$B$5:$B$18</c:f>
              <c:numCache>
                <c:formatCode>General</c:formatCode>
                <c:ptCount val="14"/>
                <c:pt idx="0">
                  <c:v>564</c:v>
                </c:pt>
                <c:pt idx="1">
                  <c:v>520</c:v>
                </c:pt>
                <c:pt idx="2">
                  <c:v>404</c:v>
                </c:pt>
                <c:pt idx="3">
                  <c:v>329</c:v>
                </c:pt>
                <c:pt idx="4">
                  <c:v>284</c:v>
                </c:pt>
                <c:pt idx="5">
                  <c:v>195</c:v>
                </c:pt>
                <c:pt idx="6">
                  <c:v>191</c:v>
                </c:pt>
                <c:pt idx="7">
                  <c:v>158</c:v>
                </c:pt>
                <c:pt idx="8">
                  <c:v>139</c:v>
                </c:pt>
                <c:pt idx="9">
                  <c:v>137</c:v>
                </c:pt>
                <c:pt idx="10">
                  <c:v>116</c:v>
                </c:pt>
                <c:pt idx="11">
                  <c:v>93</c:v>
                </c:pt>
                <c:pt idx="12">
                  <c:v>86</c:v>
                </c:pt>
                <c:pt idx="13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25DB-4A82-A372-CC1262F3DEF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071829055528628"/>
          <c:y val="4.3248721426600197E-2"/>
          <c:w val="0.21006712275719633"/>
          <c:h val="0.9194680195176945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554771991325419E-2"/>
          <c:y val="9.5641539221286001E-2"/>
          <c:w val="0.42919931669871275"/>
          <c:h val="0.74978826924330422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B30-44D4-A6EA-80ED33C1EE12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B30-44D4-A6EA-80ED33C1EE12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B30-44D4-A6EA-80ED33C1EE12}"/>
              </c:ext>
            </c:extLst>
          </c:dPt>
          <c:dPt>
            <c:idx val="3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B30-44D4-A6EA-80ED33C1EE12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5B30-44D4-A6EA-80ED33C1EE12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'Tempo de Resposta'!$A$6:$A$10</c:f>
              <c:strCache>
                <c:ptCount val="5"/>
                <c:pt idx="0">
                  <c:v>Até 24h</c:v>
                </c:pt>
                <c:pt idx="1">
                  <c:v>Até 48h</c:v>
                </c:pt>
                <c:pt idx="2">
                  <c:v>Até 6 dias</c:v>
                </c:pt>
                <c:pt idx="3">
                  <c:v>Até 15 dias</c:v>
                </c:pt>
                <c:pt idx="4">
                  <c:v>Mais 15 dias</c:v>
                </c:pt>
              </c:strCache>
            </c:strRef>
          </c:cat>
          <c:val>
            <c:numRef>
              <c:f>'Tempo de Resposta'!$B$6:$B$10</c:f>
              <c:numCache>
                <c:formatCode>General</c:formatCode>
                <c:ptCount val="5"/>
                <c:pt idx="0">
                  <c:v>598</c:v>
                </c:pt>
                <c:pt idx="1">
                  <c:v>582</c:v>
                </c:pt>
                <c:pt idx="2">
                  <c:v>751</c:v>
                </c:pt>
                <c:pt idx="3">
                  <c:v>804</c:v>
                </c:pt>
                <c:pt idx="4">
                  <c:v>2401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B30-44D4-A6EA-80ED33C1EE1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796927066719514"/>
          <c:y val="0.1417213992237828"/>
          <c:w val="0.1836651388725663"/>
          <c:h val="0.6156065050692193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6222992124642165E-2"/>
          <c:y val="0.1775279157463403"/>
          <c:w val="0.58163662884296874"/>
          <c:h val="0.6473157341020878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9C9F-4070-B021-5A7A2EC2A315}"/>
              </c:ext>
            </c:extLst>
          </c:dPt>
          <c:dPt>
            <c:idx val="1"/>
            <c:bubble3D val="0"/>
            <c:explosion val="11"/>
            <c:spPr>
              <a:solidFill>
                <a:srgbClr val="FFFF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9C9F-4070-B021-5A7A2EC2A315}"/>
              </c:ext>
            </c:extLst>
          </c:dPt>
          <c:dPt>
            <c:idx val="2"/>
            <c:bubble3D val="0"/>
            <c:explosion val="9"/>
            <c:spPr>
              <a:solidFill>
                <a:srgbClr val="00B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9C9F-4070-B021-5A7A2EC2A315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Ouvidorias!$A$4:$A$6</c:f>
              <c:strCache>
                <c:ptCount val="3"/>
                <c:pt idx="0">
                  <c:v>Ouvidoria</c:v>
                </c:pt>
                <c:pt idx="1">
                  <c:v>Saúde</c:v>
                </c:pt>
                <c:pt idx="2">
                  <c:v>Segurança</c:v>
                </c:pt>
              </c:strCache>
            </c:strRef>
          </c:cat>
          <c:val>
            <c:numRef>
              <c:f>Ouvidorias!$B$4:$B$6</c:f>
              <c:numCache>
                <c:formatCode>#,##0</c:formatCode>
                <c:ptCount val="3"/>
                <c:pt idx="0" formatCode="General">
                  <c:v>5136</c:v>
                </c:pt>
                <c:pt idx="1">
                  <c:v>1777</c:v>
                </c:pt>
                <c:pt idx="2">
                  <c:v>1503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C9F-4070-B021-5A7A2EC2A31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965458644592502"/>
          <c:y val="0.14186441723110857"/>
          <c:w val="0.18752490073356218"/>
          <c:h val="0.6130511238003074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Helvetica" panose="020B050402020203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47738" y="744538"/>
            <a:ext cx="4962525" cy="37226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95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5801" y="4715156"/>
            <a:ext cx="548640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34621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Google Shape;128;g4c6841b5dc_0_43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0242" name="Google Shape;129;g4c6841b5dc_0_43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sz="11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349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Google Shape;128;g4c6841b5dc_0_43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0242" name="Google Shape;129;g4c6841b5dc_0_43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sz="11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189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Google Shape;138;g4c6841b5dc_0_54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2290" name="Google Shape;139;g4c6841b5dc_0_5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sz="11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78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Google Shape;138;g4c6841b5dc_0_54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2290" name="Google Shape;139;g4c6841b5dc_0_5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sz="11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333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Google Shape;186;g4c6841b5dc_0_100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8434" name="Google Shape;187;g4c6841b5dc_0_10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sz="11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857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Google Shape;173;g4c6841b5dc_0_95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0482" name="Google Shape;174;g4c6841b5dc_0_95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sz="11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107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Google Shape;173;g4c6841b5dc_0_95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0482" name="Google Shape;174;g4c6841b5dc_0_95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sz="11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633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Título e conteúdo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Helvetica" panose="020B050402020203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" panose="020B0504020202030204" pitchFamily="34" charset="0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50012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pt-BR">
              <a:sym typeface="Arial" charset="0"/>
            </a:endParaRPr>
          </a:p>
        </p:txBody>
      </p:sp>
      <p:sp>
        <p:nvSpPr>
          <p:cNvPr id="1027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>
              <a:sym typeface="Arial" charset="0"/>
            </a:endParaRPr>
          </a:p>
        </p:txBody>
      </p:sp>
      <p:sp>
        <p:nvSpPr>
          <p:cNvPr id="1028" name="Google Shape;8;p1"/>
          <p:cNvSpPr txBox="1">
            <a:spLocks noGrp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  <a:buSzPts val="1400"/>
              <a:buFont typeface="Arial" charset="0"/>
              <a:buNone/>
            </a:pPr>
            <a:endParaRPr lang="pt-BR" sz="1200" dirty="0">
              <a:solidFill>
                <a:srgbClr val="888888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029" name="Google Shape;9;p1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ts val="1400"/>
              <a:buFont typeface="Arial" charset="0"/>
              <a:buNone/>
            </a:pPr>
            <a:endParaRPr lang="pt-BR" sz="1200" dirty="0">
              <a:solidFill>
                <a:srgbClr val="888888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030" name="Google Shape;10;p1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r">
              <a:buClr>
                <a:srgbClr val="000000"/>
              </a:buClr>
              <a:buFont typeface="Arial" charset="0"/>
              <a:buNone/>
            </a:pPr>
            <a:fld id="{AB9A8C7C-3097-44C5-AEF8-0071DB0E0E33}" type="slidenum">
              <a:rPr lang="pt-BR" sz="1200">
                <a:solidFill>
                  <a:srgbClr val="888888"/>
                </a:solidFill>
                <a:latin typeface="Calibri" pitchFamily="34" charset="0"/>
                <a:sym typeface="Calibri" pitchFamily="34" charset="0"/>
              </a:rPr>
              <a:pPr algn="r">
                <a:buClr>
                  <a:srgbClr val="000000"/>
                </a:buClr>
                <a:buFont typeface="Arial" charset="0"/>
                <a:buNone/>
              </a:pPr>
              <a:t>‹nº›</a:t>
            </a:fld>
            <a:endParaRPr lang="pt-BR" sz="1200" dirty="0">
              <a:solidFill>
                <a:srgbClr val="888888"/>
              </a:solidFill>
              <a:latin typeface="Calibri" pitchFamily="34" charset="0"/>
              <a:sym typeface="Calibri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Google Shape;136;p16"/>
          <p:cNvSpPr txBox="1">
            <a:spLocks noGrp="1"/>
          </p:cNvSpPr>
          <p:nvPr>
            <p:ph type="title"/>
          </p:nvPr>
        </p:nvSpPr>
        <p:spPr>
          <a:xfrm>
            <a:off x="3118981" y="0"/>
            <a:ext cx="6025020" cy="11430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Calibri" pitchFamily="34" charset="0"/>
              <a:buNone/>
            </a:pPr>
            <a:r>
              <a:rPr lang="pt-BR" sz="2400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  <a:sym typeface="Calibri" pitchFamily="34" charset="0"/>
              </a:rPr>
              <a:t>OUVIDORIA MUNICIPAL</a:t>
            </a:r>
            <a:br>
              <a:rPr lang="pt-BR" sz="2400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  <a:sym typeface="Calibri" pitchFamily="34" charset="0"/>
              </a:rPr>
            </a:br>
            <a:r>
              <a:rPr lang="pt-BR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  <a:sym typeface="Calibri" pitchFamily="34" charset="0"/>
              </a:rPr>
              <a:t>Total Geral de Demandas por Secretaria  </a:t>
            </a:r>
            <a:r>
              <a:rPr lang="pt-BR" dirty="0">
                <a:solidFill>
                  <a:schemeClr val="bg1"/>
                </a:solidFill>
                <a:cs typeface="Helvetica" pitchFamily="34" charset="0"/>
                <a:sym typeface="Calibri" pitchFamily="34" charset="0"/>
              </a:rPr>
              <a:t>Jan à </a:t>
            </a:r>
            <a:r>
              <a:rPr lang="pt-BR" dirty="0" err="1">
                <a:solidFill>
                  <a:schemeClr val="bg1"/>
                </a:solidFill>
                <a:cs typeface="Helvetica" pitchFamily="34" charset="0"/>
                <a:sym typeface="Calibri" pitchFamily="34" charset="0"/>
              </a:rPr>
              <a:t>Jun</a:t>
            </a:r>
            <a:r>
              <a:rPr lang="pt-BR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  <a:sym typeface="Calibri" pitchFamily="34" charset="0"/>
              </a:rPr>
              <a:t>/2023</a:t>
            </a:r>
            <a:br>
              <a:rPr lang="pt-BR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  <a:sym typeface="Calibri" pitchFamily="34" charset="0"/>
              </a:rPr>
            </a:br>
            <a:r>
              <a:rPr lang="pt-BR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  <a:sym typeface="Calibri" pitchFamily="34" charset="0"/>
              </a:rPr>
              <a:t>(Reclamações, Denúncias, Elogios, Informações e Sugestões)</a:t>
            </a:r>
          </a:p>
        </p:txBody>
      </p:sp>
      <p:pic>
        <p:nvPicPr>
          <p:cNvPr id="6" name="Picture 2" descr="C:\Users\103748\Downloads\WhatsApp Image 2019-01-14 at 14.43.41.jpeg">
            <a:extLst>
              <a:ext uri="{FF2B5EF4-FFF2-40B4-BE49-F238E27FC236}">
                <a16:creationId xmlns:a16="http://schemas.microsoft.com/office/drawing/2014/main" id="{62F3C9B0-118C-A948-662E-A6606EE2B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41" y="121024"/>
            <a:ext cx="8834717" cy="661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48C8951-EF9D-718F-1128-7345D7EFEAE2}"/>
              </a:ext>
            </a:extLst>
          </p:cNvPr>
          <p:cNvSpPr txBox="1"/>
          <p:nvPr/>
        </p:nvSpPr>
        <p:spPr>
          <a:xfrm>
            <a:off x="2232212" y="4276167"/>
            <a:ext cx="49469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Helvetica" pitchFamily="34" charset="0"/>
              </a:rPr>
              <a:t>Ouvidoria Geral do Município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latin typeface="Helvetica" pitchFamily="34" charset="0"/>
              </a:rPr>
              <a:t>Relatório Janeiro à Junho</a:t>
            </a:r>
          </a:p>
          <a:p>
            <a:pPr algn="ctr"/>
            <a:endParaRPr lang="pt-BR" sz="2400" b="1" dirty="0">
              <a:solidFill>
                <a:schemeClr val="bg1"/>
              </a:solidFill>
              <a:latin typeface="Helvetica" pitchFamily="34" charset="0"/>
            </a:endParaRPr>
          </a:p>
          <a:p>
            <a:pPr algn="ctr"/>
            <a:r>
              <a:rPr lang="pt-BR" sz="2400" b="1" dirty="0">
                <a:solidFill>
                  <a:schemeClr val="bg1"/>
                </a:solidFill>
                <a:latin typeface="Helvetica" pitchFamily="34" charset="0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370318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Google Shape;135;p1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Google Shape;136;p16"/>
          <p:cNvSpPr txBox="1">
            <a:spLocks noGrp="1"/>
          </p:cNvSpPr>
          <p:nvPr>
            <p:ph type="title"/>
          </p:nvPr>
        </p:nvSpPr>
        <p:spPr>
          <a:xfrm>
            <a:off x="3118981" y="0"/>
            <a:ext cx="6025020" cy="11430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Calibri" pitchFamily="34" charset="0"/>
              <a:buNone/>
            </a:pPr>
            <a:r>
              <a:rPr lang="pt-BR" sz="2400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  <a:sym typeface="Calibri" pitchFamily="34" charset="0"/>
              </a:rPr>
              <a:t>OUVIDORIA MUNICIPAL</a:t>
            </a:r>
            <a:br>
              <a:rPr lang="pt-BR" sz="2400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  <a:sym typeface="Calibri" pitchFamily="34" charset="0"/>
              </a:rPr>
            </a:br>
            <a:r>
              <a:rPr lang="pt-BR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  <a:sym typeface="Calibri" pitchFamily="34" charset="0"/>
              </a:rPr>
              <a:t>Total Geral de Demandas por Secretaria  </a:t>
            </a:r>
            <a:r>
              <a:rPr lang="pt-BR" dirty="0">
                <a:solidFill>
                  <a:schemeClr val="bg1"/>
                </a:solidFill>
                <a:cs typeface="Helvetica" pitchFamily="34" charset="0"/>
                <a:sym typeface="Calibri" pitchFamily="34" charset="0"/>
              </a:rPr>
              <a:t>Jan à </a:t>
            </a:r>
            <a:r>
              <a:rPr lang="pt-BR" dirty="0" err="1">
                <a:solidFill>
                  <a:schemeClr val="bg1"/>
                </a:solidFill>
                <a:cs typeface="Helvetica" pitchFamily="34" charset="0"/>
                <a:sym typeface="Calibri" pitchFamily="34" charset="0"/>
              </a:rPr>
              <a:t>Jun</a:t>
            </a:r>
            <a:r>
              <a:rPr lang="pt-BR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  <a:sym typeface="Calibri" pitchFamily="34" charset="0"/>
              </a:rPr>
              <a:t>/2024</a:t>
            </a:r>
            <a:br>
              <a:rPr lang="pt-BR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  <a:sym typeface="Calibri" pitchFamily="34" charset="0"/>
              </a:rPr>
            </a:br>
            <a:r>
              <a:rPr lang="pt-BR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  <a:sym typeface="Calibri" pitchFamily="34" charset="0"/>
              </a:rPr>
              <a:t>(Reclamações, Denúncias, Elogios, Informações e Sugestões)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6975474" y="6310841"/>
            <a:ext cx="1547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Helvetica" panose="020B0504020202030204" pitchFamily="34" charset="0"/>
              </a:rPr>
              <a:t>Total: 5.136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1157785"/>
              </p:ext>
            </p:extLst>
          </p:nvPr>
        </p:nvGraphicFramePr>
        <p:xfrm>
          <a:off x="565484" y="1543049"/>
          <a:ext cx="7957436" cy="4376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76919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Google Shape;144;p1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Google Shape;145;p17"/>
          <p:cNvSpPr txBox="1">
            <a:spLocks noGrp="1"/>
          </p:cNvSpPr>
          <p:nvPr>
            <p:ph type="title"/>
          </p:nvPr>
        </p:nvSpPr>
        <p:spPr>
          <a:xfrm>
            <a:off x="4023360" y="41852"/>
            <a:ext cx="4637313" cy="11430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pt-BR" sz="2400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  <a:sym typeface="Calibri" pitchFamily="34" charset="0"/>
              </a:rPr>
              <a:t>OUVIDORIA MUNICIPAL</a:t>
            </a:r>
            <a:br>
              <a:rPr lang="pt-BR" sz="2400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  <a:sym typeface="Calibri" pitchFamily="34" charset="0"/>
              </a:rPr>
            </a:br>
            <a:r>
              <a:rPr lang="pt-BR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  <a:sym typeface="Calibri" pitchFamily="34" charset="0"/>
              </a:rPr>
              <a:t>Total Geral de Demandas por Natureza Jan à </a:t>
            </a:r>
            <a:r>
              <a:rPr lang="pt-BR" dirty="0" err="1">
                <a:solidFill>
                  <a:schemeClr val="bg1"/>
                </a:solidFill>
                <a:latin typeface="Helvetica" pitchFamily="34" charset="0"/>
                <a:cs typeface="Helvetica" pitchFamily="34" charset="0"/>
                <a:sym typeface="Calibri" pitchFamily="34" charset="0"/>
              </a:rPr>
              <a:t>Jun</a:t>
            </a:r>
            <a:r>
              <a:rPr lang="pt-BR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  <a:sym typeface="Calibri" pitchFamily="34" charset="0"/>
              </a:rPr>
              <a:t>/2024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7112331" y="6247081"/>
            <a:ext cx="1354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Helvetica" panose="020B0504020202030204" pitchFamily="34" charset="0"/>
              </a:rPr>
              <a:t>Total: 5.136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DAEAD421-40D1-8368-EB9C-4C13DEFD0D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8079772"/>
              </p:ext>
            </p:extLst>
          </p:nvPr>
        </p:nvGraphicFramePr>
        <p:xfrm>
          <a:off x="793102" y="1481137"/>
          <a:ext cx="7492481" cy="4117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90456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Google Shape;144;p1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Google Shape;145;p17"/>
          <p:cNvSpPr txBox="1">
            <a:spLocks noGrp="1"/>
          </p:cNvSpPr>
          <p:nvPr>
            <p:ph type="title"/>
          </p:nvPr>
        </p:nvSpPr>
        <p:spPr>
          <a:xfrm>
            <a:off x="3644537" y="0"/>
            <a:ext cx="5264332" cy="11430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pt-BR" sz="2400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  <a:sym typeface="Calibri" pitchFamily="34" charset="0"/>
              </a:rPr>
              <a:t>OUVIDORIA MUNICIPAL</a:t>
            </a:r>
            <a:br>
              <a:rPr lang="pt-BR" sz="2400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  <a:sym typeface="Calibri" pitchFamily="34" charset="0"/>
              </a:rPr>
            </a:br>
            <a:r>
              <a:rPr lang="pt-BR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  <a:sym typeface="Calibri" pitchFamily="34" charset="0"/>
              </a:rPr>
              <a:t>Principais Temas  Gerais </a:t>
            </a:r>
            <a:br>
              <a:rPr lang="pt-BR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  <a:sym typeface="Calibri" pitchFamily="34" charset="0"/>
              </a:rPr>
            </a:br>
            <a:r>
              <a:rPr lang="pt-BR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  <a:sym typeface="Calibri" pitchFamily="34" charset="0"/>
              </a:rPr>
              <a:t>Jan à </a:t>
            </a:r>
            <a:r>
              <a:rPr lang="pt-BR" dirty="0" err="1">
                <a:solidFill>
                  <a:schemeClr val="bg1"/>
                </a:solidFill>
                <a:latin typeface="Helvetica" pitchFamily="34" charset="0"/>
                <a:cs typeface="Helvetica" pitchFamily="34" charset="0"/>
                <a:sym typeface="Calibri" pitchFamily="34" charset="0"/>
              </a:rPr>
              <a:t>Jun</a:t>
            </a:r>
            <a:r>
              <a:rPr lang="pt-BR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  <a:sym typeface="Calibri" pitchFamily="34" charset="0"/>
              </a:rPr>
              <a:t>/2024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7338885" y="6348338"/>
            <a:ext cx="11673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latin typeface="Helvetica" panose="020B0504020202030204" pitchFamily="34" charset="0"/>
              </a:rPr>
              <a:t>Total: 5.136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6CF47D36-E2C7-C26D-1CC5-B20D2DAA6A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8591599"/>
              </p:ext>
            </p:extLst>
          </p:nvPr>
        </p:nvGraphicFramePr>
        <p:xfrm>
          <a:off x="1085849" y="1524756"/>
          <a:ext cx="7639861" cy="4389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8569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Google Shape;190;p2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Google Shape;191;p21"/>
          <p:cNvSpPr txBox="1">
            <a:spLocks noGrp="1"/>
          </p:cNvSpPr>
          <p:nvPr>
            <p:ph type="title"/>
          </p:nvPr>
        </p:nvSpPr>
        <p:spPr>
          <a:xfrm>
            <a:off x="3657600" y="46038"/>
            <a:ext cx="4975279" cy="11430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pt-BR" sz="2400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  <a:sym typeface="Calibri" pitchFamily="34" charset="0"/>
              </a:rPr>
              <a:t>OUVIDORIA MUNICIPAL</a:t>
            </a:r>
            <a:br>
              <a:rPr lang="pt-BR" sz="2400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  <a:sym typeface="Calibri" pitchFamily="34" charset="0"/>
              </a:rPr>
            </a:br>
            <a:r>
              <a:rPr lang="pt-BR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  <a:sym typeface="Calibri" pitchFamily="34" charset="0"/>
              </a:rPr>
              <a:t>Canais utilizados pelo Cidadão</a:t>
            </a:r>
            <a:br>
              <a:rPr lang="pt-BR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  <a:sym typeface="Calibri" pitchFamily="34" charset="0"/>
              </a:rPr>
            </a:br>
            <a:r>
              <a:rPr lang="pt-BR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  <a:sym typeface="Calibri" pitchFamily="34" charset="0"/>
              </a:rPr>
              <a:t>Jan à </a:t>
            </a:r>
            <a:r>
              <a:rPr lang="pt-BR" dirty="0" err="1">
                <a:solidFill>
                  <a:schemeClr val="bg1"/>
                </a:solidFill>
                <a:latin typeface="Helvetica" pitchFamily="34" charset="0"/>
                <a:cs typeface="Helvetica" pitchFamily="34" charset="0"/>
                <a:sym typeface="Calibri" pitchFamily="34" charset="0"/>
              </a:rPr>
              <a:t>Jun</a:t>
            </a:r>
            <a:r>
              <a:rPr lang="pt-BR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  <a:sym typeface="Calibri" pitchFamily="34" charset="0"/>
              </a:rPr>
              <a:t>/2024</a:t>
            </a:r>
            <a:br>
              <a:rPr lang="pt-BR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  <a:sym typeface="Calibri" pitchFamily="34" charset="0"/>
              </a:rPr>
            </a:br>
            <a:endParaRPr lang="pt-BR" dirty="0">
              <a:solidFill>
                <a:schemeClr val="bg1"/>
              </a:solidFill>
              <a:latin typeface="Helvetica" pitchFamily="34" charset="0"/>
              <a:cs typeface="Helvetica" pitchFamily="34" charset="0"/>
              <a:sym typeface="Calibri" pitchFamily="34" charset="0"/>
            </a:endParaRPr>
          </a:p>
        </p:txBody>
      </p:sp>
      <p:sp>
        <p:nvSpPr>
          <p:cNvPr id="17412" name="CaixaDeTexto 1"/>
          <p:cNvSpPr txBox="1">
            <a:spLocks noChangeArrowheads="1"/>
          </p:cNvSpPr>
          <p:nvPr/>
        </p:nvSpPr>
        <p:spPr bwMode="auto">
          <a:xfrm>
            <a:off x="7519884" y="6206181"/>
            <a:ext cx="11942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pt-BR" b="1" dirty="0">
                <a:latin typeface="Helvetica" panose="020B0504020202030204" pitchFamily="34" charset="0"/>
              </a:rPr>
              <a:t>Total: 5.136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804" y="1296466"/>
            <a:ext cx="876216" cy="770021"/>
          </a:xfrm>
          <a:prstGeom prst="rect">
            <a:avLst/>
          </a:prstGeom>
        </p:spPr>
      </p:pic>
      <p:pic>
        <p:nvPicPr>
          <p:cNvPr id="17" name="Google Shape;158;p19" descr="C:\Users\103748\Desktop\Fotos\ouvidoria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7556" y="1249433"/>
            <a:ext cx="775854" cy="864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Imagem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80" y="3257309"/>
            <a:ext cx="856463" cy="882629"/>
          </a:xfrm>
          <a:prstGeom prst="rect">
            <a:avLst/>
          </a:prstGeom>
        </p:spPr>
      </p:pic>
      <p:pic>
        <p:nvPicPr>
          <p:cNvPr id="42" name="Imagem 4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22" y="4400181"/>
            <a:ext cx="680777" cy="970891"/>
          </a:xfrm>
          <a:prstGeom prst="rect">
            <a:avLst/>
          </a:prstGeom>
        </p:spPr>
      </p:pic>
      <p:pic>
        <p:nvPicPr>
          <p:cNvPr id="44" name="Imagem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963" y="2268844"/>
            <a:ext cx="880295" cy="807270"/>
          </a:xfrm>
          <a:prstGeom prst="rect">
            <a:avLst/>
          </a:prstGeom>
        </p:spPr>
      </p:pic>
      <p:pic>
        <p:nvPicPr>
          <p:cNvPr id="45" name="Imagem 4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76" y="2309741"/>
            <a:ext cx="874248" cy="725475"/>
          </a:xfrm>
          <a:prstGeom prst="rect">
            <a:avLst/>
          </a:prstGeom>
        </p:spPr>
      </p:pic>
      <p:pic>
        <p:nvPicPr>
          <p:cNvPr id="46" name="Google Shape;158;p19" descr="C:\Users\103748\Desktop\Fotos\ouvidoria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7556" y="1249433"/>
            <a:ext cx="775854" cy="864091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CaixaDeTexto 46"/>
          <p:cNvSpPr txBox="1"/>
          <p:nvPr/>
        </p:nvSpPr>
        <p:spPr>
          <a:xfrm>
            <a:off x="1604500" y="3467790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latin typeface="Helvetica" panose="020B0604020202020204" pitchFamily="34" charset="0"/>
                <a:cs typeface="Helvetica" panose="020B0604020202020204" pitchFamily="34" charset="0"/>
              </a:rPr>
              <a:t>APP BARUERI</a:t>
            </a:r>
          </a:p>
          <a:p>
            <a:r>
              <a:rPr lang="pt-BR" sz="1200" b="1" dirty="0">
                <a:solidFill>
                  <a:srgbClr val="FF0000"/>
                </a:solidFill>
                <a:latin typeface="Helvetica" panose="020B0504020202030204" pitchFamily="34" charset="0"/>
              </a:rPr>
              <a:t>         449</a:t>
            </a:r>
          </a:p>
        </p:txBody>
      </p:sp>
      <p:sp>
        <p:nvSpPr>
          <p:cNvPr id="48" name="CaixaDeTexto 47"/>
          <p:cNvSpPr txBox="1"/>
          <p:nvPr/>
        </p:nvSpPr>
        <p:spPr>
          <a:xfrm>
            <a:off x="1509336" y="1702464"/>
            <a:ext cx="1136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latin typeface="Helvetica" panose="020B0504020202030204" pitchFamily="34" charset="0"/>
              </a:rPr>
              <a:t>   TELEFONE</a:t>
            </a:r>
          </a:p>
          <a:p>
            <a:r>
              <a:rPr lang="pt-BR" sz="1200" b="1" dirty="0">
                <a:latin typeface="Helvetica" panose="020B0504020202030204" pitchFamily="34" charset="0"/>
              </a:rPr>
              <a:t>        </a:t>
            </a:r>
            <a:r>
              <a:rPr lang="pt-BR" sz="1200" b="1" dirty="0">
                <a:solidFill>
                  <a:srgbClr val="FF0000"/>
                </a:solidFill>
                <a:latin typeface="Helvetica" panose="020B0504020202030204" pitchFamily="34" charset="0"/>
              </a:rPr>
              <a:t>1.674</a:t>
            </a:r>
          </a:p>
        </p:txBody>
      </p:sp>
      <p:sp>
        <p:nvSpPr>
          <p:cNvPr id="49" name="CaixaDeTexto 48"/>
          <p:cNvSpPr txBox="1"/>
          <p:nvPr/>
        </p:nvSpPr>
        <p:spPr>
          <a:xfrm>
            <a:off x="1604500" y="4587008"/>
            <a:ext cx="12282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latin typeface="Helvetica" panose="020B0504020202030204" pitchFamily="34" charset="0"/>
              </a:rPr>
              <a:t>FORMULÁRIO</a:t>
            </a:r>
          </a:p>
          <a:p>
            <a:r>
              <a:rPr lang="pt-BR" sz="1200" b="1" dirty="0">
                <a:solidFill>
                  <a:srgbClr val="FF0000"/>
                </a:solidFill>
                <a:latin typeface="Helvetica" panose="020B0504020202030204" pitchFamily="34" charset="0"/>
              </a:rPr>
              <a:t>         543</a:t>
            </a:r>
          </a:p>
          <a:p>
            <a:r>
              <a:rPr lang="pt-BR" sz="1200" b="1" dirty="0">
                <a:latin typeface="Helvetica" panose="020B0504020202030204" pitchFamily="34" charset="0"/>
              </a:rPr>
              <a:t>  </a:t>
            </a:r>
          </a:p>
          <a:p>
            <a:r>
              <a:rPr lang="pt-BR" sz="1200" b="1" dirty="0">
                <a:solidFill>
                  <a:srgbClr val="FF0000"/>
                </a:solidFill>
                <a:latin typeface="+mj-lt"/>
              </a:rPr>
              <a:t>         </a:t>
            </a:r>
          </a:p>
        </p:txBody>
      </p:sp>
      <p:sp>
        <p:nvSpPr>
          <p:cNvPr id="50" name="CaixaDeTexto 49"/>
          <p:cNvSpPr txBox="1"/>
          <p:nvPr/>
        </p:nvSpPr>
        <p:spPr>
          <a:xfrm>
            <a:off x="6267618" y="1450645"/>
            <a:ext cx="10647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latin typeface="Helvetica" panose="020B0504020202030204" pitchFamily="34" charset="0"/>
              </a:rPr>
              <a:t>WHATSAPP</a:t>
            </a:r>
          </a:p>
          <a:p>
            <a:r>
              <a:rPr lang="pt-BR" sz="1200" b="1" dirty="0">
                <a:solidFill>
                  <a:srgbClr val="FF0000"/>
                </a:solidFill>
                <a:latin typeface="Helvetica" panose="020B0504020202030204" pitchFamily="34" charset="0"/>
              </a:rPr>
              <a:t>        619</a:t>
            </a:r>
          </a:p>
          <a:p>
            <a:r>
              <a:rPr lang="pt-BR" sz="1200" b="1" dirty="0">
                <a:solidFill>
                  <a:srgbClr val="FF0000"/>
                </a:solidFill>
                <a:latin typeface="Helvetica" panose="020B0504020202030204" pitchFamily="34" charset="0"/>
              </a:rPr>
              <a:t>        </a:t>
            </a:r>
            <a:endParaRPr lang="pt-BR" sz="1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1" name="CaixaDeTexto 50"/>
          <p:cNvSpPr txBox="1"/>
          <p:nvPr/>
        </p:nvSpPr>
        <p:spPr>
          <a:xfrm>
            <a:off x="6267618" y="2552782"/>
            <a:ext cx="1252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b="1" dirty="0">
                <a:latin typeface="Helvetica" panose="020B0504020202030204" pitchFamily="34" charset="0"/>
              </a:rPr>
              <a:t>ALÔ BARUERI</a:t>
            </a:r>
          </a:p>
          <a:p>
            <a:pPr algn="ctr"/>
            <a:r>
              <a:rPr lang="pt-BR" sz="1200" b="1" dirty="0">
                <a:solidFill>
                  <a:srgbClr val="FF0000"/>
                </a:solidFill>
                <a:latin typeface="Helvetica" panose="020B0504020202030204" pitchFamily="34" charset="0"/>
              </a:rPr>
              <a:t>306</a:t>
            </a:r>
          </a:p>
        </p:txBody>
      </p:sp>
      <p:sp>
        <p:nvSpPr>
          <p:cNvPr id="52" name="CaixaDeTexto 51"/>
          <p:cNvSpPr txBox="1"/>
          <p:nvPr/>
        </p:nvSpPr>
        <p:spPr>
          <a:xfrm>
            <a:off x="1604500" y="2460451"/>
            <a:ext cx="1030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latin typeface="Helvetica" panose="020B0504020202030204" pitchFamily="34" charset="0"/>
              </a:rPr>
              <a:t>E-MAIL</a:t>
            </a:r>
          </a:p>
          <a:p>
            <a:pPr algn="ctr"/>
            <a:r>
              <a:rPr lang="pt-BR" sz="1200" b="1" dirty="0">
                <a:solidFill>
                  <a:srgbClr val="FF0000"/>
                </a:solidFill>
                <a:latin typeface="Helvetica" panose="020B0504020202030204" pitchFamily="34" charset="0"/>
              </a:rPr>
              <a:t>1.329</a:t>
            </a:r>
          </a:p>
          <a:p>
            <a:pPr algn="ctr"/>
            <a:endParaRPr lang="pt-BR" sz="1200" b="1" dirty="0">
              <a:solidFill>
                <a:srgbClr val="FF0000"/>
              </a:solidFill>
              <a:latin typeface="Helvetica" panose="020B0504020202030204" pitchFamily="34" charset="0"/>
            </a:endParaRPr>
          </a:p>
        </p:txBody>
      </p:sp>
      <p:pic>
        <p:nvPicPr>
          <p:cNvPr id="53" name="Imagem 5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094" y="3467790"/>
            <a:ext cx="1343431" cy="411919"/>
          </a:xfrm>
          <a:prstGeom prst="rect">
            <a:avLst/>
          </a:prstGeom>
        </p:spPr>
      </p:pic>
      <p:sp>
        <p:nvSpPr>
          <p:cNvPr id="55" name="Retângulo 54"/>
          <p:cNvSpPr/>
          <p:nvPr/>
        </p:nvSpPr>
        <p:spPr>
          <a:xfrm>
            <a:off x="5848479" y="3467790"/>
            <a:ext cx="20905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>
                <a:latin typeface="Helvetica" panose="020B0504020202030204" pitchFamily="34" charset="0"/>
              </a:rPr>
              <a:t>RECLAME  </a:t>
            </a:r>
            <a:r>
              <a:rPr lang="pt-BR" sz="1200" b="1" dirty="0">
                <a:latin typeface="+mj-lt"/>
              </a:rPr>
              <a:t>AQUI</a:t>
            </a:r>
          </a:p>
          <a:p>
            <a:pPr algn="ctr"/>
            <a:r>
              <a:rPr lang="pt-BR" sz="1200" b="1" dirty="0">
                <a:solidFill>
                  <a:srgbClr val="FF0000"/>
                </a:solidFill>
                <a:latin typeface="+mj-lt"/>
              </a:rPr>
              <a:t>82</a:t>
            </a:r>
          </a:p>
        </p:txBody>
      </p:sp>
      <p:pic>
        <p:nvPicPr>
          <p:cNvPr id="25" name="Imagem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05" y="5539916"/>
            <a:ext cx="949919" cy="971186"/>
          </a:xfrm>
          <a:prstGeom prst="rect">
            <a:avLst/>
          </a:prstGeom>
        </p:spPr>
      </p:pic>
      <p:sp>
        <p:nvSpPr>
          <p:cNvPr id="26" name="Retângulo 25"/>
          <p:cNvSpPr/>
          <p:nvPr/>
        </p:nvSpPr>
        <p:spPr>
          <a:xfrm>
            <a:off x="1482309" y="5675146"/>
            <a:ext cx="2305307" cy="86177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9pPr>
          </a:lstStyle>
          <a:p>
            <a:endParaRPr lang="pt-BR" sz="1200" b="1" dirty="0"/>
          </a:p>
          <a:p>
            <a:r>
              <a:rPr lang="pt-BR" sz="1200" b="1" dirty="0">
                <a:latin typeface="Helvetica" panose="020B0504020202030204" pitchFamily="34" charset="0"/>
              </a:rPr>
              <a:t>ATENDIMENTO PESSOAL</a:t>
            </a:r>
          </a:p>
          <a:p>
            <a:r>
              <a:rPr lang="pt-BR" sz="1200" b="1" dirty="0">
                <a:solidFill>
                  <a:srgbClr val="FF0000"/>
                </a:solidFill>
                <a:latin typeface="Helvetica" panose="020B0504020202030204" pitchFamily="34" charset="0"/>
              </a:rPr>
              <a:t>                 122</a:t>
            </a:r>
          </a:p>
          <a:p>
            <a:pPr algn="ctr"/>
            <a:r>
              <a:rPr lang="pt-BR" dirty="0">
                <a:latin typeface="Albertus MT" panose="020E0602030304020304" pitchFamily="34" charset="0"/>
              </a:rPr>
              <a:t>	</a:t>
            </a:r>
            <a:endParaRPr lang="pt-BR" b="1" dirty="0">
              <a:solidFill>
                <a:srgbClr val="FF0000"/>
              </a:solidFill>
              <a:latin typeface="Helvetica" panose="020B0504020202030204" pitchFamily="34" charset="0"/>
            </a:endParaRPr>
          </a:p>
        </p:txBody>
      </p:sp>
      <p:pic>
        <p:nvPicPr>
          <p:cNvPr id="1027" name="Picture 3" descr="C:\Users\103748\Desktop\308b4978318a5ac83e6b128c32504742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488" y="4271385"/>
            <a:ext cx="761215" cy="76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252512" y="4483305"/>
            <a:ext cx="1116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b="1" dirty="0">
                <a:latin typeface="Helvetica" panose="020B0504020202030204" pitchFamily="34" charset="0"/>
              </a:rPr>
              <a:t>INSTAGRAM</a:t>
            </a:r>
          </a:p>
          <a:p>
            <a:pPr algn="ctr"/>
            <a:r>
              <a:rPr lang="pt-BR" sz="1200" b="1" dirty="0">
                <a:solidFill>
                  <a:srgbClr val="FF0000"/>
                </a:solidFill>
                <a:latin typeface="Helvetica" panose="020B0504020202030204" pitchFamily="34" charset="0"/>
              </a:rPr>
              <a:t>10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6252511" y="5794676"/>
            <a:ext cx="10647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latin typeface="Helvetica" panose="020B0504020202030204" pitchFamily="34" charset="0"/>
              </a:rPr>
              <a:t>FACEBOOK</a:t>
            </a:r>
          </a:p>
          <a:p>
            <a:r>
              <a:rPr lang="pt-BR" sz="1200" b="1" dirty="0">
                <a:latin typeface="Helvetica" panose="020B0504020202030204" pitchFamily="34" charset="0"/>
              </a:rPr>
              <a:t>       </a:t>
            </a:r>
            <a:r>
              <a:rPr lang="pt-BR" sz="1200" b="1" dirty="0">
                <a:solidFill>
                  <a:srgbClr val="FF0000"/>
                </a:solidFill>
                <a:latin typeface="Helvetica" panose="020B0504020202030204" pitchFamily="34" charset="0"/>
              </a:rPr>
              <a:t>02</a:t>
            </a:r>
          </a:p>
          <a:p>
            <a:endParaRPr lang="pt-BR" sz="1200" b="1" dirty="0">
              <a:latin typeface="Helvetica" panose="020B050402020203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760C12A-62BA-F9F2-1207-5FE3C18BD78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41341" y="5654643"/>
            <a:ext cx="551538" cy="55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36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Google Shape;183;p20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Google Shape;184;p20"/>
          <p:cNvSpPr txBox="1">
            <a:spLocks noGrp="1"/>
          </p:cNvSpPr>
          <p:nvPr>
            <p:ph type="title"/>
          </p:nvPr>
        </p:nvSpPr>
        <p:spPr>
          <a:xfrm>
            <a:off x="3461658" y="0"/>
            <a:ext cx="5319088" cy="11430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</a:pPr>
            <a:r>
              <a:rPr lang="pt-BR" sz="2400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  <a:sym typeface="Calibri" pitchFamily="34" charset="0"/>
              </a:rPr>
              <a:t>OUVIDORIA MUNICIPAL</a:t>
            </a:r>
            <a:br>
              <a:rPr lang="pt-BR" sz="2400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  <a:sym typeface="Calibri" pitchFamily="34" charset="0"/>
              </a:rPr>
            </a:br>
            <a:r>
              <a:rPr lang="pt-BR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  <a:sym typeface="Calibri" pitchFamily="34" charset="0"/>
              </a:rPr>
              <a:t>Tempo de Resposta e Finalização  ao Munícipe Jan à </a:t>
            </a:r>
            <a:r>
              <a:rPr lang="pt-BR" dirty="0" err="1">
                <a:solidFill>
                  <a:schemeClr val="bg1"/>
                </a:solidFill>
                <a:latin typeface="Helvetica" pitchFamily="34" charset="0"/>
                <a:cs typeface="Helvetica" pitchFamily="34" charset="0"/>
                <a:sym typeface="Calibri" pitchFamily="34" charset="0"/>
              </a:rPr>
              <a:t>Jun</a:t>
            </a:r>
            <a:r>
              <a:rPr lang="pt-BR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  <a:sym typeface="Calibri" pitchFamily="34" charset="0"/>
              </a:rPr>
              <a:t>/2024</a:t>
            </a:r>
            <a:endParaRPr lang="pt-BR" b="1" dirty="0">
              <a:solidFill>
                <a:schemeClr val="bg1"/>
              </a:solidFill>
              <a:latin typeface="Helvetica" pitchFamily="34" charset="0"/>
              <a:cs typeface="Helvetica" pitchFamily="34" charset="0"/>
              <a:sym typeface="Calibri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7254641" y="6200704"/>
            <a:ext cx="1245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Helvetica" panose="020B0504020202030204" pitchFamily="34" charset="0"/>
              </a:rPr>
              <a:t>Total: 5.136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E6F1A612-9004-0B1D-D08B-0F50B66E5A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0523865"/>
              </p:ext>
            </p:extLst>
          </p:nvPr>
        </p:nvGraphicFramePr>
        <p:xfrm>
          <a:off x="661481" y="1485899"/>
          <a:ext cx="7906322" cy="4525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86084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Google Shape;183;p20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Google Shape;184;p20"/>
          <p:cNvSpPr txBox="1">
            <a:spLocks noGrp="1"/>
          </p:cNvSpPr>
          <p:nvPr>
            <p:ph type="title"/>
          </p:nvPr>
        </p:nvSpPr>
        <p:spPr>
          <a:xfrm>
            <a:off x="3461658" y="0"/>
            <a:ext cx="5273780" cy="9144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</a:pPr>
            <a:r>
              <a:rPr lang="pt-BR" sz="2400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  <a:sym typeface="Calibri" pitchFamily="34" charset="0"/>
              </a:rPr>
              <a:t>OUVIDORIA MUNICIPAL</a:t>
            </a:r>
            <a:r>
              <a:rPr lang="pt-BR" sz="2400" b="1" dirty="0">
                <a:solidFill>
                  <a:schemeClr val="bg1"/>
                </a:solidFill>
                <a:cs typeface="Helvetica" pitchFamily="34" charset="0"/>
                <a:sym typeface="Calibri" pitchFamily="34" charset="0"/>
              </a:rPr>
              <a:t>                     </a:t>
            </a:r>
            <a:r>
              <a:rPr lang="pt-BR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  <a:sym typeface="Calibri" pitchFamily="34" charset="0"/>
              </a:rPr>
              <a:t>Demandas OGM, Ouvidoria Saúde Ouvidoria GCM                            Jan à </a:t>
            </a:r>
            <a:r>
              <a:rPr lang="pt-BR" dirty="0" err="1">
                <a:solidFill>
                  <a:schemeClr val="bg1"/>
                </a:solidFill>
                <a:latin typeface="Helvetica" pitchFamily="34" charset="0"/>
                <a:cs typeface="Helvetica" pitchFamily="34" charset="0"/>
                <a:sym typeface="Calibri" pitchFamily="34" charset="0"/>
              </a:rPr>
              <a:t>Jun</a:t>
            </a:r>
            <a:r>
              <a:rPr lang="pt-BR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  <a:sym typeface="Calibri" pitchFamily="34" charset="0"/>
              </a:rPr>
              <a:t>/2024</a:t>
            </a:r>
            <a:endParaRPr lang="pt-BR" b="1" dirty="0">
              <a:solidFill>
                <a:schemeClr val="bg1"/>
              </a:solidFill>
              <a:latin typeface="Helvetica" pitchFamily="34" charset="0"/>
              <a:cs typeface="Helvetica" pitchFamily="34" charset="0"/>
              <a:sym typeface="Calibri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7210767" y="6039158"/>
            <a:ext cx="1245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Helvetica" panose="020B0504020202030204" pitchFamily="34" charset="0"/>
              </a:rPr>
              <a:t>Total: 8.416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6EAB0B9A-D9E8-4E52-E653-B10EE392E7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0477388"/>
              </p:ext>
            </p:extLst>
          </p:nvPr>
        </p:nvGraphicFramePr>
        <p:xfrm>
          <a:off x="846306" y="1652586"/>
          <a:ext cx="7509754" cy="4232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998224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18162</TotalTime>
  <Words>183</Words>
  <Application>Microsoft Office PowerPoint</Application>
  <PresentationFormat>Apresentação na tela (4:3)</PresentationFormat>
  <Paragraphs>42</Paragraphs>
  <Slides>7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Albertus MT</vt:lpstr>
      <vt:lpstr>Arial</vt:lpstr>
      <vt:lpstr>Helvetica</vt:lpstr>
      <vt:lpstr>Calibri</vt:lpstr>
      <vt:lpstr>Tema do Office</vt:lpstr>
      <vt:lpstr>OUVIDORIA MUNICIPAL Total Geral de Demandas por Secretaria  Jan à Jun/2023 (Reclamações, Denúncias, Elogios, Informações e Sugestões)</vt:lpstr>
      <vt:lpstr>OUVIDORIA MUNICIPAL Total Geral de Demandas por Secretaria  Jan à Jun/2024 (Reclamações, Denúncias, Elogios, Informações e Sugestões)</vt:lpstr>
      <vt:lpstr>OUVIDORIA MUNICIPAL Total Geral de Demandas por Natureza Jan à Jun/2024</vt:lpstr>
      <vt:lpstr>OUVIDORIA MUNICIPAL Principais Temas  Gerais  Jan à Jun/2024</vt:lpstr>
      <vt:lpstr>OUVIDORIA MUNICIPAL Canais utilizados pelo Cidadão Jan à Jun/2024 </vt:lpstr>
      <vt:lpstr>OUVIDORIA MUNICIPAL Tempo de Resposta e Finalização  ao Munícipe Jan à Jun/2024</vt:lpstr>
      <vt:lpstr>OUVIDORIA MUNICIPAL                     Demandas OGM, Ouvidoria Saúde Ouvidoria GCM                            Jan à Jun/2024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Valeria Bispo de Souza Silva</dc:creator>
  <cp:lastModifiedBy>CAROLINA FRANCISCA DA SILVA VIEIRA</cp:lastModifiedBy>
  <cp:revision>1236</cp:revision>
  <cp:lastPrinted>2022-05-04T18:00:00Z</cp:lastPrinted>
  <dcterms:modified xsi:type="dcterms:W3CDTF">2024-08-09T13:16:48Z</dcterms:modified>
</cp:coreProperties>
</file>