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5" r:id="rId3"/>
    <p:sldId id="263" r:id="rId4"/>
    <p:sldId id="258" r:id="rId5"/>
    <p:sldId id="260" r:id="rId6"/>
    <p:sldId id="261" r:id="rId7"/>
    <p:sldId id="264" r:id="rId8"/>
  </p:sldIdLst>
  <p:sldSz cx="9144000" cy="6858000" type="screen4x3"/>
  <p:notesSz cx="6858000" cy="9926638"/>
  <p:embeddedFontLst>
    <p:embeddedFont>
      <p:font typeface="Albertus MT" panose="020E06020303040203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" panose="020B0504020202030204" pitchFamily="34" charset="0"/>
      <p:regular r:id="rId16"/>
      <p:bold r:id="rId17"/>
      <p:italic r:id="rId18"/>
      <p:boldItalic r:id="rId19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CC0000"/>
    <a:srgbClr val="66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E30B14-D06E-4F9B-8456-4FE97CD719E1}">
  <a:tblStyle styleId="{D5E30B14-D06E-4F9B-8456-4FE97CD719E1}" styleName="Table_0">
    <a:wholeTbl>
      <a:tcTxStyle>
        <a:font>
          <a:latin typeface="Cambria"/>
          <a:ea typeface="Cambria"/>
          <a:cs typeface="Cambria"/>
        </a:font>
        <a:srgbClr val="76923C"/>
      </a:tcTxStyle>
      <a:tcStyle>
        <a:tcBdr>
          <a:left>
            <a:ln w="12700" cap="flat" cmpd="sng">
              <a:solidFill>
                <a:srgbClr val="B4CC8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4CC8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4CC8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DFD8E8"/>
          </a:solidFill>
        </a:fill>
      </a:tcStyle>
    </a:wholeTbl>
    <a:band1H>
      <a:tcTxStyle/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ED5"/>
          </a:solidFill>
        </a:fill>
      </a:tcStyle>
    </a:band1H>
    <a:band2H>
      <a:tcTxStyle/>
      <a:tcStyle>
        <a:tcBdr/>
      </a:tcStyle>
    </a:band2H>
    <a:band1V>
      <a:tcTxStyle/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ED5"/>
          </a:solidFill>
        </a:fill>
      </a:tcStyle>
    </a:band1V>
    <a:band2V>
      <a:tcTxStyle/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/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5644" autoAdjust="0"/>
  </p:normalViewPr>
  <p:slideViewPr>
    <p:cSldViewPr snapToGrid="0">
      <p:cViewPr varScale="1">
        <p:scale>
          <a:sx n="98" d="100"/>
          <a:sy n="98" d="100"/>
        </p:scale>
        <p:origin x="20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200.160.203.219\Ouvidoria_q\OUVIDORIA_GERAL\CAROL\Fechamento\RELAT&#211;RIOS%20Anual%20-%20Semestral\Semestral\Semestral%202023\Relat&#243;rio%20OGM%202&#186;%20Semestre%202023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200.160.203.219\Ouvidoria_q\OUVIDORIA_GERAL\CAROL\Fechamento\RELAT&#211;RIOS%20Anual%20-%20Semestral\Semestral\Semestral%202023\Relat&#243;rio%20OGM%202&#186;%20Semestre%202023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200.160.203.219\Ouvidoria_q\OUVIDORIA_GERAL\CAROL\Fechamento\RELAT&#211;RIOS%20Anual%20-%20Semestral\Semestral\Semestral%202023\Relat&#243;rio%20OGM%202&#186;%20Semestre%202023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200.160.203.219\Ouvidoria_q\OUVIDORIA_GERAL\CAROL\Fechamento\RELAT&#211;RIOS%20Anual%20-%20Semestral\Semestral\Semestral%202023\Relat&#243;rio%20OGM%202&#186;%20Semestre%202023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200.160.203.219\Ouvidoria_q\OUVIDORIA_GERAL\CAROL\Fechamento\RELAT&#211;RIOS%20Anual%20-%20Semestral\Semestral\Semestral%202023\Relat&#243;rio%20OGM%202&#186;%20Semestre%202023%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504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Secretarias!$A$4:$A$27</c:f>
              <c:strCache>
                <c:ptCount val="24"/>
                <c:pt idx="0">
                  <c:v>Saúde</c:v>
                </c:pt>
                <c:pt idx="1">
                  <c:v>Segurança</c:v>
                </c:pt>
                <c:pt idx="2">
                  <c:v>SSM</c:v>
                </c:pt>
                <c:pt idx="3">
                  <c:v>Educação</c:v>
                </c:pt>
                <c:pt idx="4">
                  <c:v>Meio Ambiente</c:v>
                </c:pt>
                <c:pt idx="5">
                  <c:v>SADS</c:v>
                </c:pt>
                <c:pt idx="6">
                  <c:v>Obras</c:v>
                </c:pt>
                <c:pt idx="7">
                  <c:v>Industria e Comércio</c:v>
                </c:pt>
                <c:pt idx="8">
                  <c:v>Governo</c:v>
                </c:pt>
                <c:pt idx="9">
                  <c:v>OGM</c:v>
                </c:pt>
                <c:pt idx="10">
                  <c:v>Planejamento e Urbanismo</c:v>
                </c:pt>
                <c:pt idx="11">
                  <c:v>Finanças</c:v>
                </c:pt>
                <c:pt idx="12">
                  <c:v>Habitação</c:v>
                </c:pt>
                <c:pt idx="13">
                  <c:v>Esporte</c:v>
                </c:pt>
                <c:pt idx="14">
                  <c:v>Sec. Mulher</c:v>
                </c:pt>
                <c:pt idx="15">
                  <c:v>Ganha Tempo</c:v>
                </c:pt>
                <c:pt idx="16">
                  <c:v>Cultura</c:v>
                </c:pt>
                <c:pt idx="17">
                  <c:v>Administração</c:v>
                </c:pt>
                <c:pt idx="18">
                  <c:v>FIEB</c:v>
                </c:pt>
                <c:pt idx="19">
                  <c:v>SDPD</c:v>
                </c:pt>
                <c:pt idx="20">
                  <c:v>Familia</c:v>
                </c:pt>
                <c:pt idx="21">
                  <c:v>Juridico</c:v>
                </c:pt>
                <c:pt idx="22">
                  <c:v>Comunicação </c:v>
                </c:pt>
                <c:pt idx="23">
                  <c:v>Suprimento</c:v>
                </c:pt>
              </c:strCache>
            </c:strRef>
          </c:cat>
          <c:val>
            <c:numRef>
              <c:f>Secretarias!$B$4:$B$27</c:f>
              <c:numCache>
                <c:formatCode>#,##0</c:formatCode>
                <c:ptCount val="24"/>
                <c:pt idx="0">
                  <c:v>4932</c:v>
                </c:pt>
                <c:pt idx="1">
                  <c:v>2123</c:v>
                </c:pt>
                <c:pt idx="2" formatCode="General">
                  <c:v>287</c:v>
                </c:pt>
                <c:pt idx="3" formatCode="General">
                  <c:v>237</c:v>
                </c:pt>
                <c:pt idx="4" formatCode="General">
                  <c:v>198</c:v>
                </c:pt>
                <c:pt idx="5" formatCode="General">
                  <c:v>117</c:v>
                </c:pt>
                <c:pt idx="6" formatCode="General">
                  <c:v>107</c:v>
                </c:pt>
                <c:pt idx="7" formatCode="General">
                  <c:v>94</c:v>
                </c:pt>
                <c:pt idx="8" formatCode="General">
                  <c:v>88</c:v>
                </c:pt>
                <c:pt idx="9" formatCode="General">
                  <c:v>62</c:v>
                </c:pt>
                <c:pt idx="10" formatCode="General">
                  <c:v>46</c:v>
                </c:pt>
                <c:pt idx="11" formatCode="General">
                  <c:v>44</c:v>
                </c:pt>
                <c:pt idx="12" formatCode="General">
                  <c:v>35</c:v>
                </c:pt>
                <c:pt idx="13" formatCode="General">
                  <c:v>35</c:v>
                </c:pt>
                <c:pt idx="14" formatCode="General">
                  <c:v>30</c:v>
                </c:pt>
                <c:pt idx="15" formatCode="General">
                  <c:v>27</c:v>
                </c:pt>
                <c:pt idx="16" formatCode="General">
                  <c:v>26</c:v>
                </c:pt>
                <c:pt idx="17" formatCode="General">
                  <c:v>25</c:v>
                </c:pt>
                <c:pt idx="18" formatCode="General">
                  <c:v>22</c:v>
                </c:pt>
                <c:pt idx="19" formatCode="General">
                  <c:v>15</c:v>
                </c:pt>
                <c:pt idx="20" formatCode="General">
                  <c:v>13</c:v>
                </c:pt>
                <c:pt idx="21" formatCode="General">
                  <c:v>12</c:v>
                </c:pt>
                <c:pt idx="22" formatCode="General">
                  <c:v>3</c:v>
                </c:pt>
                <c:pt idx="23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7-44A4-874E-4D7FADD4ED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6573344"/>
        <c:axId val="609416416"/>
        <c:axId val="0"/>
      </c:bar3DChart>
      <c:catAx>
        <c:axId val="18657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Helvetica" panose="020B0504020202030204" pitchFamily="34" charset="0"/>
                <a:ea typeface="+mn-ea"/>
                <a:cs typeface="+mn-cs"/>
              </a:defRPr>
            </a:pPr>
            <a:endParaRPr lang="pt-BR"/>
          </a:p>
        </c:txPr>
        <c:crossAx val="609416416"/>
        <c:crosses val="autoZero"/>
        <c:auto val="1"/>
        <c:lblAlgn val="ctr"/>
        <c:lblOffset val="100"/>
        <c:noMultiLvlLbl val="0"/>
      </c:catAx>
      <c:valAx>
        <c:axId val="6094164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8657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E4B-44B2-955C-0BD5C2F4BCE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E4B-44B2-955C-0BD5C2F4BCEB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E4B-44B2-955C-0BD5C2F4BCEB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E4B-44B2-955C-0BD5C2F4BCEB}"/>
              </c:ext>
            </c:extLst>
          </c:dPt>
          <c:cat>
            <c:strRef>
              <c:f>Natureza!$A$4:$A$8</c:f>
              <c:strCache>
                <c:ptCount val="5"/>
                <c:pt idx="0">
                  <c:v>Reclamação</c:v>
                </c:pt>
                <c:pt idx="1">
                  <c:v>Informação</c:v>
                </c:pt>
                <c:pt idx="2">
                  <c:v>Elogio</c:v>
                </c:pt>
                <c:pt idx="3">
                  <c:v>Denuncia</c:v>
                </c:pt>
                <c:pt idx="4">
                  <c:v>Sugestão</c:v>
                </c:pt>
              </c:strCache>
            </c:strRef>
          </c:cat>
          <c:val>
            <c:numRef>
              <c:f>Natureza!$B$4:$B$8</c:f>
              <c:numCache>
                <c:formatCode>General</c:formatCode>
                <c:ptCount val="5"/>
                <c:pt idx="0" formatCode="#,##0">
                  <c:v>7544</c:v>
                </c:pt>
                <c:pt idx="1">
                  <c:v>402</c:v>
                </c:pt>
                <c:pt idx="2">
                  <c:v>390</c:v>
                </c:pt>
                <c:pt idx="3">
                  <c:v>184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4B-44B2-955C-0BD5C2F4B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4897608"/>
        <c:axId val="584895448"/>
        <c:axId val="589111800"/>
      </c:bar3DChart>
      <c:catAx>
        <c:axId val="58489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4895448"/>
        <c:crosses val="autoZero"/>
        <c:auto val="1"/>
        <c:lblAlgn val="ctr"/>
        <c:lblOffset val="100"/>
        <c:noMultiLvlLbl val="0"/>
      </c:catAx>
      <c:valAx>
        <c:axId val="58489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4897608"/>
        <c:crosses val="autoZero"/>
        <c:crossBetween val="between"/>
      </c:valAx>
      <c:serAx>
        <c:axId val="589111800"/>
        <c:scaling>
          <c:orientation val="minMax"/>
        </c:scaling>
        <c:delete val="1"/>
        <c:axPos val="b"/>
        <c:majorTickMark val="none"/>
        <c:minorTickMark val="none"/>
        <c:tickLblPos val="nextTo"/>
        <c:crossAx val="584895448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504020202030204" pitchFamily="34" charset="0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31852084508363E-3"/>
          <c:y val="8.3048220644771784E-2"/>
          <c:w val="0.42724820669176172"/>
          <c:h val="0.7084036977357630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EF-44E4-AC4D-D3D44F657EF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EF-44E4-AC4D-D3D44F657EF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EF-44E4-AC4D-D3D44F657EF7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EF-44E4-AC4D-D3D44F657EF7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EF-44E4-AC4D-D3D44F657E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1EF-44E4-AC4D-D3D44F657E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1EF-44E4-AC4D-D3D44F657E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1EF-44E4-AC4D-D3D44F657EF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1EF-44E4-AC4D-D3D44F657EF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1EF-44E4-AC4D-D3D44F657EF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1EF-44E4-AC4D-D3D44F657EF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1EF-44E4-AC4D-D3D44F657E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Temas!$A$5:$A$16</c:f>
              <c:strCache>
                <c:ptCount val="12"/>
                <c:pt idx="0">
                  <c:v>Agenda Consulta / Exames</c:v>
                </c:pt>
                <c:pt idx="1">
                  <c:v>Atendimento Médico</c:v>
                </c:pt>
                <c:pt idx="2">
                  <c:v>Demora Atendimento </c:v>
                </c:pt>
                <c:pt idx="3">
                  <c:v>Perturbação de Sossego</c:v>
                </c:pt>
                <c:pt idx="4">
                  <c:v>Atendimento recepção</c:v>
                </c:pt>
                <c:pt idx="5">
                  <c:v>Aulas</c:v>
                </c:pt>
                <c:pt idx="6">
                  <c:v>Fiscalização</c:v>
                </c:pt>
                <c:pt idx="7">
                  <c:v>Assistencialismo </c:v>
                </c:pt>
                <c:pt idx="8">
                  <c:v>Atendimento Geral</c:v>
                </c:pt>
                <c:pt idx="9">
                  <c:v>Atendimento Enfermagem</c:v>
                </c:pt>
                <c:pt idx="10">
                  <c:v>BAG</c:v>
                </c:pt>
                <c:pt idx="11">
                  <c:v>Agenda Cirurgia </c:v>
                </c:pt>
              </c:strCache>
            </c:strRef>
          </c:cat>
          <c:val>
            <c:numRef>
              <c:f>Temas!$B$5:$B$16</c:f>
              <c:numCache>
                <c:formatCode>General</c:formatCode>
                <c:ptCount val="12"/>
                <c:pt idx="0" formatCode="#,##0">
                  <c:v>1212</c:v>
                </c:pt>
                <c:pt idx="1">
                  <c:v>435</c:v>
                </c:pt>
                <c:pt idx="2">
                  <c:v>341</c:v>
                </c:pt>
                <c:pt idx="3">
                  <c:v>224</c:v>
                </c:pt>
                <c:pt idx="4">
                  <c:v>221</c:v>
                </c:pt>
                <c:pt idx="5">
                  <c:v>204</c:v>
                </c:pt>
                <c:pt idx="6">
                  <c:v>138</c:v>
                </c:pt>
                <c:pt idx="7">
                  <c:v>131</c:v>
                </c:pt>
                <c:pt idx="8">
                  <c:v>129</c:v>
                </c:pt>
                <c:pt idx="9">
                  <c:v>126</c:v>
                </c:pt>
                <c:pt idx="10">
                  <c:v>112</c:v>
                </c:pt>
                <c:pt idx="1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1EF-44E4-AC4D-D3D44F657EF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57956294126501"/>
          <c:y val="3.176583508315798E-2"/>
          <c:w val="0.27471191200987455"/>
          <c:h val="0.953829022121975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504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045469683554011E-4"/>
          <c:y val="0.1355821833697671"/>
          <c:w val="0.55828552725549296"/>
          <c:h val="0.6557532628688846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FB-409E-9507-BAA5F088DE4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8FB-409E-9507-BAA5F088DE4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8FB-409E-9507-BAA5F088DE47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8FB-409E-9507-BAA5F088DE4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8FB-409E-9507-BAA5F088DE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504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'Tempo de Resposta'!$A$6:$A$10</c:f>
              <c:strCache>
                <c:ptCount val="5"/>
                <c:pt idx="0">
                  <c:v>Até 24h -1.289 </c:v>
                </c:pt>
                <c:pt idx="1">
                  <c:v>Até 48h - 1.231</c:v>
                </c:pt>
                <c:pt idx="2">
                  <c:v>Até 6 dias - 1.309</c:v>
                </c:pt>
                <c:pt idx="3">
                  <c:v>Até 15 dias - 1.186</c:v>
                </c:pt>
                <c:pt idx="4">
                  <c:v>Mais 15 dias - 3.564</c:v>
                </c:pt>
              </c:strCache>
            </c:strRef>
          </c:cat>
          <c:val>
            <c:numRef>
              <c:f>'Tempo de Resposta'!$B$6:$B$10</c:f>
              <c:numCache>
                <c:formatCode>#,##0</c:formatCode>
                <c:ptCount val="5"/>
                <c:pt idx="0">
                  <c:v>1289</c:v>
                </c:pt>
                <c:pt idx="1">
                  <c:v>1231</c:v>
                </c:pt>
                <c:pt idx="2">
                  <c:v>1309</c:v>
                </c:pt>
                <c:pt idx="3">
                  <c:v>1186</c:v>
                </c:pt>
                <c:pt idx="4">
                  <c:v>3564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FB-409E-9507-BAA5F088DE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314246226403659"/>
          <c:y val="0.1115706540791587"/>
          <c:w val="0.22030338931199006"/>
          <c:h val="0.78855187110433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Helvetica" panose="020B0504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970119399700753E-2"/>
          <c:y val="0.13617682283164084"/>
          <c:w val="0.43789461419439157"/>
          <c:h val="0.74827590127798771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41-4CB4-8683-FE7FA14AB4D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41-4CB4-8683-FE7FA14AB4D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41-4CB4-8683-FE7FA14AB4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504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Ouvidorias!$A$4:$A$6</c:f>
              <c:strCache>
                <c:ptCount val="3"/>
                <c:pt idx="0">
                  <c:v>Ouvidoria - 4.978</c:v>
                </c:pt>
                <c:pt idx="1">
                  <c:v>Saúde - 2.146 </c:v>
                </c:pt>
                <c:pt idx="2">
                  <c:v>Segurança- 1.455</c:v>
                </c:pt>
              </c:strCache>
            </c:strRef>
          </c:cat>
          <c:val>
            <c:numRef>
              <c:f>Ouvidorias!$B$4:$B$6</c:f>
              <c:numCache>
                <c:formatCode>#,##0</c:formatCode>
                <c:ptCount val="3"/>
                <c:pt idx="0">
                  <c:v>4978</c:v>
                </c:pt>
                <c:pt idx="1">
                  <c:v>2146</c:v>
                </c:pt>
                <c:pt idx="2">
                  <c:v>1455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41-4CB4-8683-FE7FA14AB4D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178321265254533"/>
          <c:y val="0.23498608723861797"/>
          <c:w val="0.2459179574564242"/>
          <c:h val="0.47992749723682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Helvetica" panose="020B0504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1" y="4715156"/>
            <a:ext cx="548640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462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Google Shape;128;g4c6841b5dc_0_4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242" name="Google Shape;129;g4c6841b5dc_0_4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4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Google Shape;128;g4c6841b5dc_0_4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242" name="Google Shape;129;g4c6841b5dc_0_4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8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Google Shape;138;g4c6841b5dc_0_5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2290" name="Google Shape;139;g4c6841b5dc_0_5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Google Shape;138;g4c6841b5dc_0_5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2290" name="Google Shape;139;g4c6841b5dc_0_5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3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186;g4c6841b5dc_0_10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8434" name="Google Shape;187;g4c6841b5dc_0_10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5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73;g4c6841b5dc_0_9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482" name="Google Shape;174;g4c6841b5dc_0_9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0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73;g4c6841b5dc_0_9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482" name="Google Shape;174;g4c6841b5dc_0_9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3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Helvetica" panose="020B0504020202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anose="020B050402020203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001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pt-BR" sz="1200" dirty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9" name="Google Shape;9;p1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endParaRPr lang="pt-BR" sz="1200" dirty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30" name="Google Shape;10;p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AB9A8C7C-3097-44C5-AEF8-0071DB0E0E33}" type="slidenum">
              <a:rPr lang="pt-BR"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‹nº›</a:t>
            </a:fld>
            <a:endParaRPr lang="pt-BR" sz="1200" dirty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36;p16"/>
          <p:cNvSpPr txBox="1">
            <a:spLocks noGrp="1"/>
          </p:cNvSpPr>
          <p:nvPr>
            <p:ph type="title"/>
          </p:nvPr>
        </p:nvSpPr>
        <p:spPr>
          <a:xfrm>
            <a:off x="3118981" y="0"/>
            <a:ext cx="602502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Total Geral de Demandas por Secretaria  </a:t>
            </a:r>
            <a:r>
              <a:rPr lang="pt-BR" dirty="0">
                <a:solidFill>
                  <a:schemeClr val="bg1"/>
                </a:solidFill>
                <a:cs typeface="Helvetica" pitchFamily="34" charset="0"/>
                <a:sym typeface="Calibri" pitchFamily="34" charset="0"/>
              </a:rPr>
              <a:t>Jan à </a:t>
            </a:r>
            <a:r>
              <a:rPr lang="pt-BR" dirty="0" err="1">
                <a:solidFill>
                  <a:schemeClr val="bg1"/>
                </a:solidFill>
                <a:cs typeface="Helvetica" pitchFamily="34" charset="0"/>
                <a:sym typeface="Calibri" pitchFamily="34" charset="0"/>
              </a:rPr>
              <a:t>Jun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/2023</a:t>
            </a:r>
            <a:b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(Reclamações, Denúncias, Elogios, Informações e Sugestões)</a:t>
            </a:r>
          </a:p>
        </p:txBody>
      </p:sp>
      <p:pic>
        <p:nvPicPr>
          <p:cNvPr id="6" name="Picture 2" descr="C:\Users\103748\Downloads\WhatsApp Image 2019-01-14 at 14.43.41.jpeg">
            <a:extLst>
              <a:ext uri="{FF2B5EF4-FFF2-40B4-BE49-F238E27FC236}">
                <a16:creationId xmlns:a16="http://schemas.microsoft.com/office/drawing/2014/main" id="{62F3C9B0-118C-A948-662E-A6606EE2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1" y="121024"/>
            <a:ext cx="8834717" cy="6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48C8951-EF9D-718F-1128-7345D7EFEAE2}"/>
              </a:ext>
            </a:extLst>
          </p:cNvPr>
          <p:cNvSpPr txBox="1"/>
          <p:nvPr/>
        </p:nvSpPr>
        <p:spPr>
          <a:xfrm>
            <a:off x="2232212" y="4276167"/>
            <a:ext cx="4946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Helvetica" pitchFamily="34" charset="0"/>
              </a:rPr>
              <a:t>Ouvidoria Geral do Município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Helvetica" pitchFamily="34" charset="0"/>
              </a:rPr>
              <a:t>Relatório Julho à Dezembro</a:t>
            </a:r>
          </a:p>
          <a:p>
            <a:pPr algn="ctr"/>
            <a:endParaRPr lang="pt-BR" sz="2400" b="1" dirty="0">
              <a:solidFill>
                <a:schemeClr val="bg1"/>
              </a:solidFill>
              <a:latin typeface="Helvetica" pitchFamily="34" charset="0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Helvetica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7031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Google Shape;135;p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Google Shape;136;p16"/>
          <p:cNvSpPr txBox="1">
            <a:spLocks noGrp="1"/>
          </p:cNvSpPr>
          <p:nvPr>
            <p:ph type="title"/>
          </p:nvPr>
        </p:nvSpPr>
        <p:spPr>
          <a:xfrm>
            <a:off x="3118981" y="0"/>
            <a:ext cx="602502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Total Geral de Demandas por Secretaria  </a:t>
            </a:r>
            <a:r>
              <a:rPr lang="pt-BR" dirty="0">
                <a:solidFill>
                  <a:schemeClr val="bg1"/>
                </a:solidFill>
                <a:cs typeface="Helvetica" pitchFamily="34" charset="0"/>
                <a:sym typeface="Calibri" pitchFamily="34" charset="0"/>
              </a:rPr>
              <a:t>Jul à Dez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/2023</a:t>
            </a:r>
            <a:b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(Reclamações, Denúncias, Elogios, Informações e Sugestões)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975474" y="6310841"/>
            <a:ext cx="154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Helvetica" panose="020B0504020202030204" pitchFamily="34" charset="0"/>
              </a:rPr>
              <a:t>Total: 8.579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C5808F1-4F3E-0B4C-007C-FF7C1C75D6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552275"/>
              </p:ext>
            </p:extLst>
          </p:nvPr>
        </p:nvGraphicFramePr>
        <p:xfrm>
          <a:off x="345332" y="1396470"/>
          <a:ext cx="8453336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691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Google Shape;144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Google Shape;145;p17"/>
          <p:cNvSpPr txBox="1">
            <a:spLocks noGrp="1"/>
          </p:cNvSpPr>
          <p:nvPr>
            <p:ph type="title"/>
          </p:nvPr>
        </p:nvSpPr>
        <p:spPr>
          <a:xfrm>
            <a:off x="4023360" y="41852"/>
            <a:ext cx="4637313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Total Geral de Demandas por Natureza Jul à Dez/2023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112331" y="6247081"/>
            <a:ext cx="135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Helvetica" panose="020B0504020202030204" pitchFamily="34" charset="0"/>
              </a:rPr>
              <a:t>Total: </a:t>
            </a:r>
            <a:r>
              <a:rPr lang="pt-BR" sz="1200" b="1" dirty="0">
                <a:latin typeface="Helvetica" panose="020B0504020202030204" pitchFamily="34" charset="0"/>
              </a:rPr>
              <a:t>8.579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AEAD421-40D1-8368-EB9C-4C13DEFD0D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509987"/>
              </p:ext>
            </p:extLst>
          </p:nvPr>
        </p:nvGraphicFramePr>
        <p:xfrm>
          <a:off x="573933" y="1481137"/>
          <a:ext cx="7775984" cy="413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045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Google Shape;144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Google Shape;145;p17"/>
          <p:cNvSpPr txBox="1">
            <a:spLocks noGrp="1"/>
          </p:cNvSpPr>
          <p:nvPr>
            <p:ph type="title"/>
          </p:nvPr>
        </p:nvSpPr>
        <p:spPr>
          <a:xfrm>
            <a:off x="3644537" y="0"/>
            <a:ext cx="5264332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Principais Temas  Gerais </a:t>
            </a:r>
            <a:b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Jul à Dez/2023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338885" y="6348338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Helvetica" panose="020B0504020202030204" pitchFamily="34" charset="0"/>
              </a:rPr>
              <a:t>Total</a:t>
            </a:r>
            <a:r>
              <a:rPr lang="pt-BR" b="1" dirty="0">
                <a:latin typeface="Helvetica" panose="020B0504020202030204" pitchFamily="34" charset="0"/>
              </a:rPr>
              <a:t>: 8.579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A29103C-86DA-8892-9F9C-23BF3D1D5C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74911"/>
              </p:ext>
            </p:extLst>
          </p:nvPr>
        </p:nvGraphicFramePr>
        <p:xfrm>
          <a:off x="554477" y="1309686"/>
          <a:ext cx="8354392" cy="503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56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Google Shape;190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Google Shape;191;p21"/>
          <p:cNvSpPr txBox="1">
            <a:spLocks noGrp="1"/>
          </p:cNvSpPr>
          <p:nvPr>
            <p:ph type="title"/>
          </p:nvPr>
        </p:nvSpPr>
        <p:spPr>
          <a:xfrm>
            <a:off x="3657600" y="46038"/>
            <a:ext cx="4975279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Canais utilizados pelo Cidadão</a:t>
            </a:r>
            <a:b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Jul à Dez/2023</a:t>
            </a:r>
            <a:b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endParaRPr lang="pt-BR" dirty="0">
              <a:solidFill>
                <a:schemeClr val="bg1"/>
              </a:solidFill>
              <a:latin typeface="Helvetica" pitchFamily="34" charset="0"/>
              <a:cs typeface="Helvetica" pitchFamily="34" charset="0"/>
              <a:sym typeface="Calibri" pitchFamily="34" charset="0"/>
            </a:endParaRPr>
          </a:p>
        </p:txBody>
      </p:sp>
      <p:sp>
        <p:nvSpPr>
          <p:cNvPr id="17412" name="CaixaDeTexto 1"/>
          <p:cNvSpPr txBox="1">
            <a:spLocks noChangeArrowheads="1"/>
          </p:cNvSpPr>
          <p:nvPr/>
        </p:nvSpPr>
        <p:spPr bwMode="auto">
          <a:xfrm>
            <a:off x="7317226" y="6325955"/>
            <a:ext cx="11942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t-BR" b="1" dirty="0">
                <a:latin typeface="Helvetica" panose="020B0504020202030204" pitchFamily="34" charset="0"/>
              </a:rPr>
              <a:t>Total: 8.579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62" y="1398905"/>
            <a:ext cx="745596" cy="655232"/>
          </a:xfrm>
          <a:prstGeom prst="rect">
            <a:avLst/>
          </a:prstGeom>
        </p:spPr>
      </p:pic>
      <p:pic>
        <p:nvPicPr>
          <p:cNvPr id="17" name="Google Shape;158;p19" descr="C:\Users\103748\Desktop\Fotos\ouvidoria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556" y="1249433"/>
            <a:ext cx="775854" cy="864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0" y="3257309"/>
            <a:ext cx="856463" cy="882629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2" y="4400181"/>
            <a:ext cx="680777" cy="970891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12" y="2764045"/>
            <a:ext cx="880295" cy="807270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6" y="2309741"/>
            <a:ext cx="874248" cy="725475"/>
          </a:xfrm>
          <a:prstGeom prst="rect">
            <a:avLst/>
          </a:prstGeom>
        </p:spPr>
      </p:pic>
      <p:pic>
        <p:nvPicPr>
          <p:cNvPr id="46" name="Google Shape;158;p19" descr="C:\Users\103748\Desktop\Fotos\ouvidoria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556" y="1249433"/>
            <a:ext cx="775854" cy="86409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CaixaDeTexto 46"/>
          <p:cNvSpPr txBox="1"/>
          <p:nvPr/>
        </p:nvSpPr>
        <p:spPr>
          <a:xfrm>
            <a:off x="1604500" y="346779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APP BARUERI</a:t>
            </a:r>
          </a:p>
          <a:p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          4.061    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1509336" y="1702464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Helvetica" panose="020B0504020202030204" pitchFamily="34" charset="0"/>
              </a:rPr>
              <a:t>   TELEFONE</a:t>
            </a:r>
          </a:p>
          <a:p>
            <a:r>
              <a:rPr lang="pt-BR" sz="1200" b="1" dirty="0">
                <a:latin typeface="Helvetica" panose="020B0504020202030204" pitchFamily="34" charset="0"/>
              </a:rPr>
              <a:t>        </a:t>
            </a:r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1.610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1604500" y="4587008"/>
            <a:ext cx="122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Helvetica" panose="020B0504020202030204" pitchFamily="34" charset="0"/>
              </a:rPr>
              <a:t>FORMULÁRIO</a:t>
            </a:r>
          </a:p>
          <a:p>
            <a:r>
              <a:rPr lang="pt-BR" sz="1200" b="1" dirty="0">
                <a:latin typeface="Helvetica" panose="020B0504020202030204" pitchFamily="34" charset="0"/>
              </a:rPr>
              <a:t>  </a:t>
            </a:r>
          </a:p>
          <a:p>
            <a:r>
              <a:rPr lang="pt-BR" sz="1200" b="1" dirty="0">
                <a:solidFill>
                  <a:srgbClr val="FF0000"/>
                </a:solidFill>
                <a:latin typeface="+mj-lt"/>
              </a:rPr>
              <a:t>         610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6287234" y="1629930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Helvetica" panose="020B0504020202030204" pitchFamily="34" charset="0"/>
              </a:rPr>
              <a:t>WHATSAPP</a:t>
            </a:r>
          </a:p>
          <a:p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        641</a:t>
            </a:r>
          </a:p>
          <a:p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        </a:t>
            </a:r>
            <a:endParaRPr lang="pt-BR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6287234" y="2936848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latin typeface="Helvetica" panose="020B0504020202030204" pitchFamily="34" charset="0"/>
              </a:rPr>
              <a:t>ALÔ BARUERI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245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1604500" y="2460451"/>
            <a:ext cx="103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Helvetica" panose="020B0504020202030204" pitchFamily="34" charset="0"/>
              </a:rPr>
              <a:t>E-MAIL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1.235</a:t>
            </a:r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73" y="4175089"/>
            <a:ext cx="1343431" cy="411919"/>
          </a:xfrm>
          <a:prstGeom prst="rect">
            <a:avLst/>
          </a:prstGeom>
        </p:spPr>
      </p:pic>
      <p:sp>
        <p:nvSpPr>
          <p:cNvPr id="55" name="Retângulo 54"/>
          <p:cNvSpPr/>
          <p:nvPr/>
        </p:nvSpPr>
        <p:spPr>
          <a:xfrm>
            <a:off x="5848478" y="4224164"/>
            <a:ext cx="2090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Helvetica" panose="020B0504020202030204" pitchFamily="34" charset="0"/>
              </a:rPr>
              <a:t>RECLAME  </a:t>
            </a:r>
            <a:r>
              <a:rPr lang="pt-BR" sz="1200" b="1" dirty="0">
                <a:latin typeface="+mj-lt"/>
              </a:rPr>
              <a:t>AQUI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  <a:latin typeface="+mj-lt"/>
              </a:rPr>
              <a:t>62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5" y="5539916"/>
            <a:ext cx="949919" cy="971186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1482309" y="5675146"/>
            <a:ext cx="2305307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pt-BR" sz="1200" b="1" dirty="0"/>
          </a:p>
          <a:p>
            <a:r>
              <a:rPr lang="pt-BR" sz="1200" b="1" dirty="0">
                <a:latin typeface="Helvetica" panose="020B0504020202030204" pitchFamily="34" charset="0"/>
              </a:rPr>
              <a:t>ATENDIMENTO PESSOAL</a:t>
            </a:r>
          </a:p>
          <a:p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                  113</a:t>
            </a:r>
          </a:p>
          <a:p>
            <a:pPr algn="ctr"/>
            <a:r>
              <a:rPr lang="pt-BR" dirty="0">
                <a:latin typeface="Albertus MT" panose="020E0602030304020304" pitchFamily="34" charset="0"/>
              </a:rPr>
              <a:t>	</a:t>
            </a:r>
            <a:endParaRPr lang="pt-BR" b="1" dirty="0">
              <a:solidFill>
                <a:srgbClr val="FF0000"/>
              </a:solidFill>
              <a:latin typeface="Helvetica" panose="020B050402020203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252511" y="5648846"/>
            <a:ext cx="1064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Helvetica" panose="020B0504020202030204" pitchFamily="34" charset="0"/>
              </a:rPr>
              <a:t>FACEBOOK</a:t>
            </a:r>
          </a:p>
          <a:p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         02</a:t>
            </a:r>
          </a:p>
          <a:p>
            <a:r>
              <a:rPr lang="pt-BR" sz="1200" b="1" dirty="0">
                <a:latin typeface="Helvetica" panose="020B0504020202030204" pitchFamily="34" charset="0"/>
              </a:rPr>
              <a:t>       </a:t>
            </a:r>
            <a:endParaRPr lang="pt-BR" sz="1200" b="1" dirty="0">
              <a:solidFill>
                <a:srgbClr val="FF0000"/>
              </a:solidFill>
              <a:latin typeface="Helvetica" panose="020B0504020202030204" pitchFamily="34" charset="0"/>
            </a:endParaRPr>
          </a:p>
          <a:p>
            <a:endParaRPr lang="pt-BR" sz="1200" b="1" dirty="0">
              <a:latin typeface="Helvetica" panose="020B0504020202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760C12A-62BA-F9F2-1207-5FE3C18BD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5720" y="5561534"/>
            <a:ext cx="551538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3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183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Google Shape;184;p20"/>
          <p:cNvSpPr txBox="1">
            <a:spLocks noGrp="1"/>
          </p:cNvSpPr>
          <p:nvPr>
            <p:ph type="title"/>
          </p:nvPr>
        </p:nvSpPr>
        <p:spPr>
          <a:xfrm>
            <a:off x="3461658" y="0"/>
            <a:ext cx="5319088" cy="1143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Tempo de Resposta e Finalização  ao Munícipe Jul à </a:t>
            </a:r>
            <a:r>
              <a:rPr lang="pt-BR" dirty="0">
                <a:solidFill>
                  <a:schemeClr val="bg1"/>
                </a:solidFill>
                <a:cs typeface="Helvetica" pitchFamily="34" charset="0"/>
                <a:sym typeface="Calibri" pitchFamily="34" charset="0"/>
              </a:rPr>
              <a:t> Dez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/2023</a:t>
            </a:r>
            <a:endParaRPr lang="pt-BR" b="1" dirty="0">
              <a:solidFill>
                <a:schemeClr val="bg1"/>
              </a:solidFill>
              <a:latin typeface="Helvetica" pitchFamily="34" charset="0"/>
              <a:cs typeface="Helvetica" pitchFamily="34" charset="0"/>
              <a:sym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322735" y="6270650"/>
            <a:ext cx="1245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Helvetica" panose="020B0504020202030204" pitchFamily="34" charset="0"/>
              </a:rPr>
              <a:t>Total: 8.579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C42CEA3-697E-9557-848F-3FFB0241C4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63865"/>
              </p:ext>
            </p:extLst>
          </p:nvPr>
        </p:nvGraphicFramePr>
        <p:xfrm>
          <a:off x="1108952" y="1647824"/>
          <a:ext cx="7671793" cy="434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608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183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Google Shape;184;p20"/>
          <p:cNvSpPr txBox="1">
            <a:spLocks noGrp="1"/>
          </p:cNvSpPr>
          <p:nvPr>
            <p:ph type="title"/>
          </p:nvPr>
        </p:nvSpPr>
        <p:spPr>
          <a:xfrm>
            <a:off x="3461658" y="0"/>
            <a:ext cx="5283508" cy="76848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r>
              <a:rPr lang="pt-BR" sz="2400" b="1" dirty="0">
                <a:solidFill>
                  <a:schemeClr val="bg1"/>
                </a:solidFill>
                <a:cs typeface="Helvetica" pitchFamily="34" charset="0"/>
                <a:sym typeface="Calibri" pitchFamily="34" charset="0"/>
              </a:rPr>
              <a:t>                     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Demandas OGM, Ouvidoria Saúde Ouvidoria GCM                            Jul à </a:t>
            </a:r>
            <a:r>
              <a:rPr lang="pt-BR" dirty="0">
                <a:solidFill>
                  <a:schemeClr val="bg1"/>
                </a:solidFill>
                <a:cs typeface="Helvetica" pitchFamily="34" charset="0"/>
                <a:sym typeface="Calibri" pitchFamily="34" charset="0"/>
              </a:rPr>
              <a:t>Dez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/2023</a:t>
            </a:r>
            <a:endParaRPr lang="pt-BR" b="1" dirty="0">
              <a:solidFill>
                <a:schemeClr val="bg1"/>
              </a:solidFill>
              <a:latin typeface="Helvetica" pitchFamily="34" charset="0"/>
              <a:cs typeface="Helvetica" pitchFamily="34" charset="0"/>
              <a:sym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322735" y="6270650"/>
            <a:ext cx="1245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Helvetica" panose="020B0504020202030204" pitchFamily="34" charset="0"/>
              </a:rPr>
              <a:t>Total: 8.579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CBE4E34-43FC-93B8-C4C8-E55BC53AA8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569114"/>
              </p:ext>
            </p:extLst>
          </p:nvPr>
        </p:nvGraphicFramePr>
        <p:xfrm>
          <a:off x="856034" y="1459148"/>
          <a:ext cx="7889132" cy="4309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982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18280</TotalTime>
  <Words>181</Words>
  <Application>Microsoft Office PowerPoint</Application>
  <PresentationFormat>Apresentação na tela (4:3)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Helvetica</vt:lpstr>
      <vt:lpstr>Calibri</vt:lpstr>
      <vt:lpstr>Albertus MT</vt:lpstr>
      <vt:lpstr>Tema do Office</vt:lpstr>
      <vt:lpstr>OUVIDORIA MUNICIPAL Total Geral de Demandas por Secretaria  Jan à Jun/2023 (Reclamações, Denúncias, Elogios, Informações e Sugestões)</vt:lpstr>
      <vt:lpstr>OUVIDORIA MUNICIPAL Total Geral de Demandas por Secretaria  Jul à Dez/2023 (Reclamações, Denúncias, Elogios, Informações e Sugestões)</vt:lpstr>
      <vt:lpstr>OUVIDORIA MUNICIPAL Total Geral de Demandas por Natureza Jul à Dez/2023</vt:lpstr>
      <vt:lpstr>OUVIDORIA MUNICIPAL Principais Temas  Gerais  Jul à Dez/2023</vt:lpstr>
      <vt:lpstr>OUVIDORIA MUNICIPAL Canais utilizados pelo Cidadão Jul à Dez/2023 </vt:lpstr>
      <vt:lpstr>OUVIDORIA MUNICIPAL Tempo de Resposta e Finalização  ao Munícipe Jul à  Dez/2023</vt:lpstr>
      <vt:lpstr>OUVIDORIA MUNICIPAL                     Demandas OGM, Ouvidoria Saúde Ouvidoria GCM                            Jul à Dez/2023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Valeria Bispo de Souza Silva</dc:creator>
  <cp:lastModifiedBy>CAROLINA FRANCISCA DA SILVA VIEIRA</cp:lastModifiedBy>
  <cp:revision>1231</cp:revision>
  <cp:lastPrinted>2022-05-04T18:00:00Z</cp:lastPrinted>
  <dcterms:modified xsi:type="dcterms:W3CDTF">2024-01-09T17:39:47Z</dcterms:modified>
</cp:coreProperties>
</file>