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24" r:id="rId20"/>
    <p:sldId id="275" r:id="rId21"/>
    <p:sldId id="276" r:id="rId22"/>
    <p:sldId id="277" r:id="rId23"/>
    <p:sldId id="278" r:id="rId24"/>
    <p:sldId id="289" r:id="rId25"/>
    <p:sldId id="280" r:id="rId26"/>
    <p:sldId id="290" r:id="rId27"/>
    <p:sldId id="291" r:id="rId28"/>
    <p:sldId id="281" r:id="rId29"/>
    <p:sldId id="282" r:id="rId30"/>
    <p:sldId id="283" r:id="rId31"/>
    <p:sldId id="284" r:id="rId32"/>
    <p:sldId id="285" r:id="rId33"/>
    <p:sldId id="322" r:id="rId34"/>
    <p:sldId id="286" r:id="rId35"/>
    <p:sldId id="287" r:id="rId36"/>
    <p:sldId id="288" r:id="rId37"/>
    <p:sldId id="323" r:id="rId38"/>
  </p:sldIdLst>
  <p:sldSz cx="18288000" cy="10287000"/>
  <p:notesSz cx="6797675" cy="9926638"/>
  <p:embeddedFontLst>
    <p:embeddedFont>
      <p:font typeface="Helvetica" panose="020B0604020202020204" pitchFamily="34" charset="0"/>
      <p:regular r:id="rId40"/>
      <p:bold r:id="rId41"/>
      <p:italic r:id="rId42"/>
      <p:boldItalic r:id="rId43"/>
    </p:embeddedFont>
    <p:embeddedFont>
      <p:font typeface="Calibri (MS)" panose="020B0604020202020204" charset="0"/>
      <p:regular r:id="rId44"/>
    </p:embeddedFont>
    <p:embeddedFont>
      <p:font typeface="Calibri (MS) Bold" panose="020B0604020202020204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(MS) Bold Italics" panose="020B0604020202020204" charset="0"/>
      <p:regular r:id="rId50"/>
    </p:embeddedFont>
    <p:embeddedFont>
      <p:font typeface="Arial Bold Italics" panose="020B0604020202020204" charset="0"/>
      <p:regular r:id="rId51"/>
    </p:embeddedFont>
    <p:embeddedFont>
      <p:font typeface="Open Sans 2 Bold" panose="020B0604020202020204" charset="0"/>
      <p:regular r:id="rId52"/>
    </p:embeddedFont>
    <p:embeddedFont>
      <p:font typeface="Arimo Bold" panose="020B0604020202020204" charset="0"/>
      <p:regular r:id="rId53"/>
    </p:embeddedFont>
    <p:embeddedFont>
      <p:font typeface="Bree Serif" panose="020B0604020202020204" charset="0"/>
      <p:regular r:id="rId54"/>
    </p:embeddedFont>
    <p:embeddedFont>
      <p:font typeface="Aptos Bold" panose="020B0604020202020204" charset="0"/>
      <p:regular r:id="rId55"/>
    </p:embeddedFont>
    <p:embeddedFont>
      <p:font typeface="Open Sans 1 Bold" panose="020B0604020202020204" charset="0"/>
      <p:regular r:id="rId56"/>
    </p:embeddedFont>
    <p:embeddedFont>
      <p:font typeface="Arial Bold" panose="020B0604020202020204" charset="0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BD"/>
    <a:srgbClr val="88D56A"/>
    <a:srgbClr val="E2FCE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69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6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605EAC-1066-4356-9632-DAAC235F73E2}" type="doc">
      <dgm:prSet loTypeId="urn:microsoft.com/office/officeart/2005/8/layout/orgChart1" loCatId="hierarchy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EFCB12C9-EDFE-48CD-8F8C-1FE27169F3F3}">
      <dgm:prSet phldrT="[Texto]" custT="1"/>
      <dgm:spPr>
        <a:solidFill>
          <a:srgbClr val="92D050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200" b="1" dirty="0">
              <a:latin typeface="Arial" panose="020B0604020202020204" pitchFamily="34" charset="0"/>
              <a:cs typeface="Arial" panose="020B0604020202020204" pitchFamily="34" charset="0"/>
            </a:rPr>
            <a:t>SECRETARIA DE SAÚDE</a:t>
          </a:r>
        </a:p>
        <a:p>
          <a:r>
            <a:rPr lang="pt-BR" sz="1200" b="1" dirty="0">
              <a:latin typeface="Arial" panose="020B0604020202020204" pitchFamily="34" charset="0"/>
              <a:cs typeface="Arial" panose="020B0604020202020204" pitchFamily="34" charset="0"/>
            </a:rPr>
            <a:t> (GABINETE DO SECRETÁRIO)</a:t>
          </a:r>
        </a:p>
      </dgm:t>
    </dgm:pt>
    <dgm:pt modelId="{947CA52E-C6AF-4B32-8934-12A1A9253386}" type="parTrans" cxnId="{53E50944-86AA-4543-9DC3-25CBAEAC94EE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0C6C6E3D-62D6-478A-95A8-E2CE94D28126}" type="sibTrans" cxnId="{53E50944-86AA-4543-9DC3-25CBAEAC94EE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33FB67BB-8BF7-43DF-A2E5-129E3873EC88}" type="asst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CONSELHO MUNICIPAL DE SAÚDE</a:t>
          </a:r>
        </a:p>
      </dgm:t>
    </dgm:pt>
    <dgm:pt modelId="{54DEE21E-3D83-4651-A455-8F6DEBB4960F}" type="parTrans" cxnId="{F7A0B1D9-F07E-4737-872A-37E8595D201C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6E7CA0B4-0942-4EEA-8723-9CFF136B9FF2}" type="sibTrans" cxnId="{F7A0B1D9-F07E-4737-872A-37E8595D201C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5AC1A811-57C0-4397-AECC-2A6877260D14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PRONTO ATENDIMENTO INFANTIL</a:t>
          </a:r>
        </a:p>
      </dgm:t>
    </dgm:pt>
    <dgm:pt modelId="{B54E542A-ED62-4CC1-A78B-6DB59D5D0867}" type="parTrans" cxnId="{8CCC4202-08F2-48E1-97D4-BA46E8FA7744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7196078F-A3AE-45B2-903A-8A825C382DDE}" type="sibTrans" cxnId="{8CCC4202-08F2-48E1-97D4-BA46E8FA7744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E2ED4900-6014-4E17-8DE1-B0A3F499F2B1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PS DO PQ. IMPERIAL - JOSÉ AGOSTINHO DOS SANTOS</a:t>
          </a:r>
        </a:p>
      </dgm:t>
    </dgm:pt>
    <dgm:pt modelId="{A553D636-8A8B-4110-AC71-D33F3ACEE0F6}" type="parTrans" cxnId="{F61C5E71-A706-4331-84CF-17AA1F560643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138F3B48-4F4B-4C28-8F59-48048270194D}" type="sibTrans" cxnId="{F61C5E71-A706-4331-84CF-17AA1F560643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545DD6BD-F572-4990-9EE4-5F44A1C5ECA6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CENTRO DE ASSIST. DO TRANSTORNO DO ESPECTRO AUTISTA - TEA</a:t>
          </a:r>
        </a:p>
      </dgm:t>
    </dgm:pt>
    <dgm:pt modelId="{6473F406-435C-463C-9F52-212D5F5065BA}" type="parTrans" cxnId="{1B876BA0-A0F5-417B-9C46-1A8D9AB5C9B6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AF1EF535-61F6-49A0-B7AC-E31F6284CFE5}" type="sibTrans" cxnId="{1B876BA0-A0F5-417B-9C46-1A8D9AB5C9B6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08D95A66-21C1-4F12-9911-8E4B278C4C34}" type="asst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SECRETÁRIO ADJUNTO</a:t>
          </a:r>
        </a:p>
      </dgm:t>
    </dgm:pt>
    <dgm:pt modelId="{394402DA-DEBA-4A6D-92BE-42F5941B956D}" type="parTrans" cxnId="{B74E4869-C340-429D-A7AB-51F6D919336E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01342A26-7B88-45C9-84F5-32C0B411AFF0}" type="sibTrans" cxnId="{B74E4869-C340-429D-A7AB-51F6D919336E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195049A9-2DBA-4C47-86B0-189602AD1433}" type="asst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ASSESSORIA</a:t>
          </a:r>
          <a:r>
            <a:rPr lang="pt-BR" sz="800" b="1" dirty="0">
              <a:latin typeface="Aptos" panose="020B0004020202020204" pitchFamily="34" charset="0"/>
            </a:rPr>
            <a:t> </a:t>
          </a:r>
          <a:r>
            <a:rPr lang="pt-BR" sz="1000" b="1" dirty="0">
              <a:latin typeface="Aptos" panose="020B0004020202020204" pitchFamily="34" charset="0"/>
            </a:rPr>
            <a:t>TÉCNICA</a:t>
          </a:r>
        </a:p>
      </dgm:t>
    </dgm:pt>
    <dgm:pt modelId="{9269E407-7C01-4854-A80A-FCC0479A18E6}" type="parTrans" cxnId="{02C3E1B5-C9D3-4C1E-AA70-30C26419E0DC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9ADD6FB4-DC13-4012-BF84-CD0CACBCC159}" type="sibTrans" cxnId="{02C3E1B5-C9D3-4C1E-AA70-30C26419E0DC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48A139D7-5860-487A-ACEF-AAA6DB234005}" type="asst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CHEFE DE GABINETE</a:t>
          </a:r>
        </a:p>
      </dgm:t>
    </dgm:pt>
    <dgm:pt modelId="{35A8B83F-6A36-49C3-A992-8EB336E8C02E}" type="parTrans" cxnId="{3469ABEF-0C3F-4E9B-A21C-01CF7C8AC85C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C230A250-1610-4110-9845-DDD4C70FE1B3}" type="sibTrans" cxnId="{3469ABEF-0C3F-4E9B-A21C-01CF7C8AC85C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29FEF481-264D-4455-B7C3-A4AF640C17FF}" type="asst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DIRETORIA TÉC. DE NORMAS E LEGISLAÇÃO</a:t>
          </a:r>
        </a:p>
      </dgm:t>
    </dgm:pt>
    <dgm:pt modelId="{C839772B-4133-4CBF-A0EF-C9D89E14F738}" type="parTrans" cxnId="{222579E5-20FA-4725-8639-5663F3085229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F23E7EE2-0C3B-4ACB-8B5F-7A8F1B76E2EE}" type="sibTrans" cxnId="{222579E5-20FA-4725-8639-5663F3085229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71F44EEB-6398-4A95-ABCD-4A316E517D16}" type="asst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COORDENADORIA DE PLANEJAMENTO</a:t>
          </a:r>
        </a:p>
      </dgm:t>
    </dgm:pt>
    <dgm:pt modelId="{1C3EF706-9437-489D-BE35-C9642F467937}" type="parTrans" cxnId="{54FE0902-BF98-406E-ACFA-D2FE658DDB08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815B101B-2975-41B4-9796-0EDDAB787A93}" type="sibTrans" cxnId="{54FE0902-BF98-406E-ACFA-D2FE658DDB08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B04ED548-6587-480A-86BB-8451937C8639}" type="asst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DIRETORIA DA ESCOLA DE SAÚDE</a:t>
          </a:r>
        </a:p>
      </dgm:t>
    </dgm:pt>
    <dgm:pt modelId="{2499FCC8-EA0C-4322-8486-BC03698E5701}" type="parTrans" cxnId="{44BCAD34-E8FE-467A-92D2-C07BBAA2F91D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B01E253E-B18D-445C-8BC3-1CF12FE91861}" type="sibTrans" cxnId="{44BCAD34-E8FE-467A-92D2-C07BBAA2F91D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A3BEC543-BACF-49BD-B474-02B129A958E8}" type="asst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COORDENADORIA DE CONTRATOS</a:t>
          </a:r>
        </a:p>
      </dgm:t>
    </dgm:pt>
    <dgm:pt modelId="{A746407A-3A5A-4A1F-8358-08029DC993E7}" type="parTrans" cxnId="{5B6A0846-29F2-4C9E-B81F-E86BB525CB7C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43F0C361-402E-4E9C-A54D-7A00C0ECE34D}" type="sibTrans" cxnId="{5B6A0846-29F2-4C9E-B81F-E86BB525CB7C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6847AE4E-1D0D-4F82-AE66-300400775D7B}" type="asst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DIRETORIA DE ÁREA TÉC. EM QUALIDADE E SEGURANÇA DO PACIENTE</a:t>
          </a:r>
        </a:p>
      </dgm:t>
    </dgm:pt>
    <dgm:pt modelId="{DD599EC6-299C-4726-8A87-A6A453F3F44E}" type="parTrans" cxnId="{1CFF8BBD-256A-4104-8BB9-94E258D0DBED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27524442-1AEE-4772-8A81-16F896AF6C41}" type="sibTrans" cxnId="{1CFF8BBD-256A-4104-8BB9-94E258D0DBED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DBAF29C3-4D55-4239-B5EE-60679D1CAF09}" type="asst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COORDENADORIA ADMINISTRATIVA</a:t>
          </a:r>
        </a:p>
      </dgm:t>
    </dgm:pt>
    <dgm:pt modelId="{60D58EA3-B3B6-4243-8DDA-CBE15F095456}" type="parTrans" cxnId="{28613EEB-E422-44CA-B82D-5FBDFDFF2E63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ADECEE7C-CB54-48B6-A4CF-F17881019AAC}" type="sibTrans" cxnId="{28613EEB-E422-44CA-B82D-5FBDFDFF2E63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57372853-B16B-4DF3-A6FF-C662E3151D16}" type="asst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COORDENADORIA DO HOSPITAL DE RETAGUARDA VANDERSON CESAR DE ALMEIDA</a:t>
          </a:r>
        </a:p>
      </dgm:t>
    </dgm:pt>
    <dgm:pt modelId="{60354C25-7D4B-4444-9463-99AC64D1EE5D}" type="parTrans" cxnId="{13680E12-8E64-4392-8D94-4C338762C8C5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64465CB7-8CA9-48DB-AE0F-786918D689E5}" type="sibTrans" cxnId="{13680E12-8E64-4392-8D94-4C338762C8C5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D947559D-2ED0-48A0-9400-4FC17FF27828}" type="asst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COORDENADORIA DE ASSISTÊNCIA FARMACEUTICA E INSUMOS HOSPITALARES</a:t>
          </a:r>
        </a:p>
      </dgm:t>
    </dgm:pt>
    <dgm:pt modelId="{E33D9724-74DD-4163-9ED4-C745A2103EF0}" type="parTrans" cxnId="{77596AB1-6B67-4528-8EA2-CD038222D767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CFBC4FEE-B69D-48C6-AED7-D8145D145DC4}" type="sibTrans" cxnId="{77596AB1-6B67-4528-8EA2-CD038222D767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339CC403-0BD3-40A2-8BB7-E3453A122C3A}" type="asst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COORDENADORIA DE AÇÕES BÁSCIAS EM SAÚDE</a:t>
          </a:r>
        </a:p>
      </dgm:t>
    </dgm:pt>
    <dgm:pt modelId="{3951B098-13D3-4CD8-9470-676ED0CE9C34}" type="parTrans" cxnId="{A1719720-8824-408A-8343-7664BEA6B3AC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E119EFA6-B896-4D32-9B2F-922BD249602C}" type="sibTrans" cxnId="{A1719720-8824-408A-8343-7664BEA6B3AC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72C6702B-C436-4B09-B12C-9F9C3CCFAE55}" type="asst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COORDENADORIA DO COMPLEXO REGULADOR MUNICIPAL</a:t>
          </a:r>
        </a:p>
      </dgm:t>
    </dgm:pt>
    <dgm:pt modelId="{326B7C6E-72F0-47A6-8CE5-1E7DB05DF33A}" type="parTrans" cxnId="{ED9C3658-6C62-45D4-AEC8-049EECE207C9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39EDD1B9-AB9D-440C-A479-EB71D4D2B7A1}" type="sibTrans" cxnId="{ED9C3658-6C62-45D4-AEC8-049EECE207C9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A99E1604-4838-4B8A-A11D-EBCD57711E3A}" type="asst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COORDENADORIA DO  PRONTO SOCORRO RÔMULO FONSECA GUIMARÃES</a:t>
          </a:r>
        </a:p>
      </dgm:t>
    </dgm:pt>
    <dgm:pt modelId="{2B0C38E3-5F6E-410B-9BB5-FDF0533A910A}" type="parTrans" cxnId="{2C02048D-3E35-47C4-87BF-E151A2773B50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4FFDDD44-5075-4E15-9EC9-EF1B49100CE9}" type="sibTrans" cxnId="{2C02048D-3E35-47C4-87BF-E151A2773B50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C0445972-EDB2-44F7-96DC-9A637DDD6580}" type="asst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COORDENADORIA DE ASSISTÊNCIA ESPECIALIZADA</a:t>
          </a:r>
        </a:p>
      </dgm:t>
    </dgm:pt>
    <dgm:pt modelId="{12FBF11D-C1BC-488D-AE8F-C852B6CABEC8}" type="parTrans" cxnId="{675AF22B-771F-46D1-AC89-388138C4BE91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4015F52C-E893-41D5-BE9D-FDDE48C8D892}" type="sibTrans" cxnId="{675AF22B-771F-46D1-AC89-388138C4BE91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5386D2F5-351F-4932-AC1F-395C7E477212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PS DO PQ. DOS CAMARGOS - ARNALDO FIGUEIREDO DE FREITAS</a:t>
          </a:r>
        </a:p>
      </dgm:t>
    </dgm:pt>
    <dgm:pt modelId="{A59E5F7B-8D1C-44A8-9107-622CFDD2179C}" type="parTrans" cxnId="{7D5CFF01-CCF8-4CFB-AA9F-1844345675E8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D8ECC7D6-7246-49B0-9105-1873114C4685}" type="sibTrans" cxnId="{7D5CFF01-CCF8-4CFB-AA9F-1844345675E8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F7EFCF59-54B6-4C06-8F72-59A2B38313BF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PRONTO SOCORRO DO ENG. NOVO</a:t>
          </a:r>
        </a:p>
      </dgm:t>
    </dgm:pt>
    <dgm:pt modelId="{160A94F2-CCF0-4EDC-AB5E-85A22119DA2E}" type="parTrans" cxnId="{D7699F8F-2551-4A54-A475-9B65B6543154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33C09814-CC78-47C7-8517-811FECE33B4F}" type="sibTrans" cxnId="{D7699F8F-2551-4A54-A475-9B65B6543154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8C6409A6-66AC-4A99-8569-43B986A30DEC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CENTRO DE ESPECIALIDADES E DIAGNÓSTICO DO ENG. NOVO </a:t>
          </a:r>
        </a:p>
      </dgm:t>
    </dgm:pt>
    <dgm:pt modelId="{5694BE7E-2D64-4E29-8019-BACB63552882}" type="parTrans" cxnId="{2B372172-3756-40C3-AE57-AE51FD442986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B336F922-F223-42BD-B0ED-94E359E071C3}" type="sibTrans" cxnId="{2B372172-3756-40C3-AE57-AE51FD442986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9D51158B-C2B3-4A21-8513-0659DD3C15F1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CENTRO DE DIAGNÓSTICO MARIA MARIANO MENEGHIN</a:t>
          </a:r>
        </a:p>
      </dgm:t>
    </dgm:pt>
    <dgm:pt modelId="{D7E74657-918D-4E97-8BD0-0E9332268B9C}" type="parTrans" cxnId="{FED27A93-56FF-44AB-94BE-45F4F2DE7D46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2ED32C99-5620-43B9-98A9-9BF79926CE85}" type="sibTrans" cxnId="{FED27A93-56FF-44AB-94BE-45F4F2DE7D46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F140EECC-9ED2-4FC7-AC59-873AACD5F711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HOSPITAL MUNICIPAL DR. FRANCISCO MORAN</a:t>
          </a:r>
        </a:p>
      </dgm:t>
    </dgm:pt>
    <dgm:pt modelId="{8D21C95F-B9ED-4593-B5A7-E25EB671F136}" type="parTrans" cxnId="{32C30CC3-9D59-4B02-A729-8F830F7830A4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54179118-404D-4CA7-85AA-4239886F9EC8}" type="sibTrans" cxnId="{32C30CC3-9D59-4B02-A729-8F830F7830A4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0D5CE669-9964-4AF2-AFBC-348088018480}" type="asst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</a:rPr>
            <a:t>COORDENADORIA DE VIGILÂNCIA EM SAÚDE</a:t>
          </a:r>
        </a:p>
      </dgm:t>
    </dgm:pt>
    <dgm:pt modelId="{7ED7B247-3D8E-47F0-91DA-71F8E700F995}" type="sibTrans" cxnId="{B83FAE50-42B2-419A-A7E3-3141BA5BDECE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C7193DDA-D5AE-457D-A2F9-0B96D36108F3}" type="parTrans" cxnId="{B83FAE50-42B2-419A-A7E3-3141BA5BDECE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A5BD5079-B749-4A3F-9F7D-F9BD864794B2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1000" b="1" dirty="0">
              <a:latin typeface="Aptos" panose="020B0004020202020204" pitchFamily="34" charset="0"/>
              <a:cs typeface="Arial" panose="020B0604020202020204" pitchFamily="34" charset="0"/>
            </a:rPr>
            <a:t>PS E MATERNIDADE NAIR FONSECA LEITÃO ARANTES</a:t>
          </a:r>
        </a:p>
      </dgm:t>
    </dgm:pt>
    <dgm:pt modelId="{888A8ED6-1C59-4384-8A4F-063277CCF274}" type="sibTrans" cxnId="{C8F21266-D38D-44CE-BA7A-044A78C17900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A3800D1E-6BAD-4238-9404-F5804C928C14}" type="parTrans" cxnId="{C8F21266-D38D-44CE-BA7A-044A78C17900}">
      <dgm:prSet/>
      <dgm:spPr/>
      <dgm:t>
        <a:bodyPr/>
        <a:lstStyle/>
        <a:p>
          <a:endParaRPr lang="pt-BR" sz="800" b="1">
            <a:latin typeface="Aptos" panose="020B0004020202020204" pitchFamily="34" charset="0"/>
          </a:endParaRPr>
        </a:p>
      </dgm:t>
    </dgm:pt>
    <dgm:pt modelId="{7D288A6F-D92C-4805-A3CA-83DF9BB2D6BD}" type="pres">
      <dgm:prSet presAssocID="{F0605EAC-1066-4356-9632-DAAC235F73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27CFD30-6EA5-4EF5-9B4D-0572AF252602}" type="pres">
      <dgm:prSet presAssocID="{EFCB12C9-EDFE-48CD-8F8C-1FE27169F3F3}" presName="hierRoot1" presStyleCnt="0">
        <dgm:presLayoutVars>
          <dgm:hierBranch val="init"/>
        </dgm:presLayoutVars>
      </dgm:prSet>
      <dgm:spPr/>
    </dgm:pt>
    <dgm:pt modelId="{F834EF87-EF97-433B-A531-F51A2ABC521F}" type="pres">
      <dgm:prSet presAssocID="{EFCB12C9-EDFE-48CD-8F8C-1FE27169F3F3}" presName="rootComposite1" presStyleCnt="0"/>
      <dgm:spPr/>
    </dgm:pt>
    <dgm:pt modelId="{80EBE231-2C8D-432F-B5B8-745804BA777E}" type="pres">
      <dgm:prSet presAssocID="{EFCB12C9-EDFE-48CD-8F8C-1FE27169F3F3}" presName="rootText1" presStyleLbl="node0" presStyleIdx="0" presStyleCnt="1" custScaleX="1000386" custScaleY="391190" custLinFactNeighborX="-274" custLinFactNeighborY="-2809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F441024-A3F5-4E68-B36B-6ADA9708AFDC}" type="pres">
      <dgm:prSet presAssocID="{EFCB12C9-EDFE-48CD-8F8C-1FE27169F3F3}" presName="rootConnector1" presStyleLbl="node1" presStyleIdx="0" presStyleCnt="0"/>
      <dgm:spPr/>
      <dgm:t>
        <a:bodyPr/>
        <a:lstStyle/>
        <a:p>
          <a:endParaRPr lang="pt-BR"/>
        </a:p>
      </dgm:t>
    </dgm:pt>
    <dgm:pt modelId="{758DD27C-D739-469D-B6EE-710981770A81}" type="pres">
      <dgm:prSet presAssocID="{EFCB12C9-EDFE-48CD-8F8C-1FE27169F3F3}" presName="hierChild2" presStyleCnt="0"/>
      <dgm:spPr/>
    </dgm:pt>
    <dgm:pt modelId="{7DB6C5C3-0B8E-4F6E-A85D-AA6DCF0E8EE2}" type="pres">
      <dgm:prSet presAssocID="{A3800D1E-6BAD-4238-9404-F5804C928C14}" presName="Name37" presStyleLbl="parChTrans1D2" presStyleIdx="0" presStyleCnt="26"/>
      <dgm:spPr/>
      <dgm:t>
        <a:bodyPr/>
        <a:lstStyle/>
        <a:p>
          <a:endParaRPr lang="pt-BR"/>
        </a:p>
      </dgm:t>
    </dgm:pt>
    <dgm:pt modelId="{CD5253FA-AF8A-42B5-B962-D414F74840AB}" type="pres">
      <dgm:prSet presAssocID="{A5BD5079-B749-4A3F-9F7D-F9BD864794B2}" presName="hierRoot2" presStyleCnt="0">
        <dgm:presLayoutVars>
          <dgm:hierBranch val="init"/>
        </dgm:presLayoutVars>
      </dgm:prSet>
      <dgm:spPr/>
    </dgm:pt>
    <dgm:pt modelId="{A2938E39-A309-49F2-A2ED-57930B2599C8}" type="pres">
      <dgm:prSet presAssocID="{A5BD5079-B749-4A3F-9F7D-F9BD864794B2}" presName="rootComposite" presStyleCnt="0"/>
      <dgm:spPr/>
    </dgm:pt>
    <dgm:pt modelId="{571EC9CB-2D8C-4CE5-8DDD-D07A39BF9575}" type="pres">
      <dgm:prSet presAssocID="{A5BD5079-B749-4A3F-9F7D-F9BD864794B2}" presName="rootText" presStyleLbl="node2" presStyleIdx="0" presStyleCnt="9" custScaleX="478658" custScaleY="812000" custLinFactNeighborX="-799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624972A-1D3A-4DDF-91A3-11EAADBCEB84}" type="pres">
      <dgm:prSet presAssocID="{A5BD5079-B749-4A3F-9F7D-F9BD864794B2}" presName="rootConnector" presStyleLbl="node2" presStyleIdx="0" presStyleCnt="9"/>
      <dgm:spPr/>
      <dgm:t>
        <a:bodyPr/>
        <a:lstStyle/>
        <a:p>
          <a:endParaRPr lang="pt-BR"/>
        </a:p>
      </dgm:t>
    </dgm:pt>
    <dgm:pt modelId="{4B3EBC52-AE9B-445D-A8F6-CD5608FB637E}" type="pres">
      <dgm:prSet presAssocID="{A5BD5079-B749-4A3F-9F7D-F9BD864794B2}" presName="hierChild4" presStyleCnt="0"/>
      <dgm:spPr/>
    </dgm:pt>
    <dgm:pt modelId="{2F982B83-FA9C-4B8E-AEA5-E769E30AEE76}" type="pres">
      <dgm:prSet presAssocID="{A5BD5079-B749-4A3F-9F7D-F9BD864794B2}" presName="hierChild5" presStyleCnt="0"/>
      <dgm:spPr/>
    </dgm:pt>
    <dgm:pt modelId="{38673F11-3673-4DE0-85B6-A73494FB22DB}" type="pres">
      <dgm:prSet presAssocID="{B54E542A-ED62-4CC1-A78B-6DB59D5D0867}" presName="Name37" presStyleLbl="parChTrans1D2" presStyleIdx="1" presStyleCnt="26"/>
      <dgm:spPr/>
      <dgm:t>
        <a:bodyPr/>
        <a:lstStyle/>
        <a:p>
          <a:endParaRPr lang="pt-BR"/>
        </a:p>
      </dgm:t>
    </dgm:pt>
    <dgm:pt modelId="{9A35624C-3C52-4E6B-91D3-596E00F87E87}" type="pres">
      <dgm:prSet presAssocID="{5AC1A811-57C0-4397-AECC-2A6877260D14}" presName="hierRoot2" presStyleCnt="0">
        <dgm:presLayoutVars>
          <dgm:hierBranch val="init"/>
        </dgm:presLayoutVars>
      </dgm:prSet>
      <dgm:spPr/>
    </dgm:pt>
    <dgm:pt modelId="{4143CB8C-BFCF-4071-9994-1BA0030F608D}" type="pres">
      <dgm:prSet presAssocID="{5AC1A811-57C0-4397-AECC-2A6877260D14}" presName="rootComposite" presStyleCnt="0"/>
      <dgm:spPr/>
    </dgm:pt>
    <dgm:pt modelId="{21C45047-9B4A-4CFB-B73E-82AE8009DA30}" type="pres">
      <dgm:prSet presAssocID="{5AC1A811-57C0-4397-AECC-2A6877260D14}" presName="rootText" presStyleLbl="node2" presStyleIdx="1" presStyleCnt="9" custScaleX="478658" custScaleY="812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FB16343-E8CF-42FE-AB72-AF9487243F78}" type="pres">
      <dgm:prSet presAssocID="{5AC1A811-57C0-4397-AECC-2A6877260D14}" presName="rootConnector" presStyleLbl="node2" presStyleIdx="1" presStyleCnt="9"/>
      <dgm:spPr/>
      <dgm:t>
        <a:bodyPr/>
        <a:lstStyle/>
        <a:p>
          <a:endParaRPr lang="pt-BR"/>
        </a:p>
      </dgm:t>
    </dgm:pt>
    <dgm:pt modelId="{90FC7E34-4F82-4A36-8E0D-1361EF1F4A97}" type="pres">
      <dgm:prSet presAssocID="{5AC1A811-57C0-4397-AECC-2A6877260D14}" presName="hierChild4" presStyleCnt="0"/>
      <dgm:spPr/>
    </dgm:pt>
    <dgm:pt modelId="{747EEF42-E506-438A-B514-405AB83D9D52}" type="pres">
      <dgm:prSet presAssocID="{5AC1A811-57C0-4397-AECC-2A6877260D14}" presName="hierChild5" presStyleCnt="0"/>
      <dgm:spPr/>
    </dgm:pt>
    <dgm:pt modelId="{C3BF58FE-2700-40F9-B6F8-850111764FAB}" type="pres">
      <dgm:prSet presAssocID="{A553D636-8A8B-4110-AC71-D33F3ACEE0F6}" presName="Name37" presStyleLbl="parChTrans1D2" presStyleIdx="2" presStyleCnt="26"/>
      <dgm:spPr/>
      <dgm:t>
        <a:bodyPr/>
        <a:lstStyle/>
        <a:p>
          <a:endParaRPr lang="pt-BR"/>
        </a:p>
      </dgm:t>
    </dgm:pt>
    <dgm:pt modelId="{C9D28A39-9AA1-4FCE-87C6-89541718F4A9}" type="pres">
      <dgm:prSet presAssocID="{E2ED4900-6014-4E17-8DE1-B0A3F499F2B1}" presName="hierRoot2" presStyleCnt="0">
        <dgm:presLayoutVars>
          <dgm:hierBranch val="init"/>
        </dgm:presLayoutVars>
      </dgm:prSet>
      <dgm:spPr/>
    </dgm:pt>
    <dgm:pt modelId="{36D3A4F9-B23C-4D64-9549-D12FDC836095}" type="pres">
      <dgm:prSet presAssocID="{E2ED4900-6014-4E17-8DE1-B0A3F499F2B1}" presName="rootComposite" presStyleCnt="0"/>
      <dgm:spPr/>
    </dgm:pt>
    <dgm:pt modelId="{F55B893B-3597-4087-9B4E-B26790B29719}" type="pres">
      <dgm:prSet presAssocID="{E2ED4900-6014-4E17-8DE1-B0A3F499F2B1}" presName="rootText" presStyleLbl="node2" presStyleIdx="2" presStyleCnt="9" custScaleX="478658" custScaleY="812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6DE7EB5-699B-49A1-8788-A3C2ECD29BF5}" type="pres">
      <dgm:prSet presAssocID="{E2ED4900-6014-4E17-8DE1-B0A3F499F2B1}" presName="rootConnector" presStyleLbl="node2" presStyleIdx="2" presStyleCnt="9"/>
      <dgm:spPr/>
      <dgm:t>
        <a:bodyPr/>
        <a:lstStyle/>
        <a:p>
          <a:endParaRPr lang="pt-BR"/>
        </a:p>
      </dgm:t>
    </dgm:pt>
    <dgm:pt modelId="{6A040413-B244-446C-A0E2-4AEED284D0DF}" type="pres">
      <dgm:prSet presAssocID="{E2ED4900-6014-4E17-8DE1-B0A3F499F2B1}" presName="hierChild4" presStyleCnt="0"/>
      <dgm:spPr/>
    </dgm:pt>
    <dgm:pt modelId="{7BAEC6C2-1E0F-4474-B1C9-9508B8CC5099}" type="pres">
      <dgm:prSet presAssocID="{E2ED4900-6014-4E17-8DE1-B0A3F499F2B1}" presName="hierChild5" presStyleCnt="0"/>
      <dgm:spPr/>
    </dgm:pt>
    <dgm:pt modelId="{2B31DE51-0CAB-44A9-A092-2B8BBBB33183}" type="pres">
      <dgm:prSet presAssocID="{A59E5F7B-8D1C-44A8-9107-622CFDD2179C}" presName="Name37" presStyleLbl="parChTrans1D2" presStyleIdx="3" presStyleCnt="26"/>
      <dgm:spPr/>
      <dgm:t>
        <a:bodyPr/>
        <a:lstStyle/>
        <a:p>
          <a:endParaRPr lang="pt-BR"/>
        </a:p>
      </dgm:t>
    </dgm:pt>
    <dgm:pt modelId="{D1B8D2B5-BC69-49A9-BF4A-861CEACD0197}" type="pres">
      <dgm:prSet presAssocID="{5386D2F5-351F-4932-AC1F-395C7E477212}" presName="hierRoot2" presStyleCnt="0">
        <dgm:presLayoutVars>
          <dgm:hierBranch val="init"/>
        </dgm:presLayoutVars>
      </dgm:prSet>
      <dgm:spPr/>
    </dgm:pt>
    <dgm:pt modelId="{3BD3B085-5EFF-437C-B88C-D26B9D0EC26D}" type="pres">
      <dgm:prSet presAssocID="{5386D2F5-351F-4932-AC1F-395C7E477212}" presName="rootComposite" presStyleCnt="0"/>
      <dgm:spPr/>
    </dgm:pt>
    <dgm:pt modelId="{8C823643-5D7D-4367-B98F-C0752674259D}" type="pres">
      <dgm:prSet presAssocID="{5386D2F5-351F-4932-AC1F-395C7E477212}" presName="rootText" presStyleLbl="node2" presStyleIdx="3" presStyleCnt="9" custScaleX="478658" custScaleY="812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865868B-FE6F-4D9C-AA90-2E61A7F99037}" type="pres">
      <dgm:prSet presAssocID="{5386D2F5-351F-4932-AC1F-395C7E477212}" presName="rootConnector" presStyleLbl="node2" presStyleIdx="3" presStyleCnt="9"/>
      <dgm:spPr/>
      <dgm:t>
        <a:bodyPr/>
        <a:lstStyle/>
        <a:p>
          <a:endParaRPr lang="pt-BR"/>
        </a:p>
      </dgm:t>
    </dgm:pt>
    <dgm:pt modelId="{9AAFBFF4-CF40-4685-BEEA-C1FB0B3475C8}" type="pres">
      <dgm:prSet presAssocID="{5386D2F5-351F-4932-AC1F-395C7E477212}" presName="hierChild4" presStyleCnt="0"/>
      <dgm:spPr/>
    </dgm:pt>
    <dgm:pt modelId="{AE613EFC-A588-407D-96F4-D919B7BE51D4}" type="pres">
      <dgm:prSet presAssocID="{5386D2F5-351F-4932-AC1F-395C7E477212}" presName="hierChild5" presStyleCnt="0"/>
      <dgm:spPr/>
    </dgm:pt>
    <dgm:pt modelId="{54587A01-EA6B-4317-AA92-D03E18BFBF2F}" type="pres">
      <dgm:prSet presAssocID="{160A94F2-CCF0-4EDC-AB5E-85A22119DA2E}" presName="Name37" presStyleLbl="parChTrans1D2" presStyleIdx="4" presStyleCnt="26"/>
      <dgm:spPr/>
      <dgm:t>
        <a:bodyPr/>
        <a:lstStyle/>
        <a:p>
          <a:endParaRPr lang="pt-BR"/>
        </a:p>
      </dgm:t>
    </dgm:pt>
    <dgm:pt modelId="{5515E31A-E64A-402E-A7D9-607488AF6AA0}" type="pres">
      <dgm:prSet presAssocID="{F7EFCF59-54B6-4C06-8F72-59A2B38313BF}" presName="hierRoot2" presStyleCnt="0">
        <dgm:presLayoutVars>
          <dgm:hierBranch val="init"/>
        </dgm:presLayoutVars>
      </dgm:prSet>
      <dgm:spPr/>
    </dgm:pt>
    <dgm:pt modelId="{8BE95E9D-67F7-42CE-BA72-7B0C89C45374}" type="pres">
      <dgm:prSet presAssocID="{F7EFCF59-54B6-4C06-8F72-59A2B38313BF}" presName="rootComposite" presStyleCnt="0"/>
      <dgm:spPr/>
    </dgm:pt>
    <dgm:pt modelId="{53D91E56-E5DD-4934-ACD3-764A12210412}" type="pres">
      <dgm:prSet presAssocID="{F7EFCF59-54B6-4C06-8F72-59A2B38313BF}" presName="rootText" presStyleLbl="node2" presStyleIdx="4" presStyleCnt="9" custScaleX="478658" custScaleY="812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8D754A1-C390-4337-83E0-7C55EB1178FE}" type="pres">
      <dgm:prSet presAssocID="{F7EFCF59-54B6-4C06-8F72-59A2B38313BF}" presName="rootConnector" presStyleLbl="node2" presStyleIdx="4" presStyleCnt="9"/>
      <dgm:spPr/>
      <dgm:t>
        <a:bodyPr/>
        <a:lstStyle/>
        <a:p>
          <a:endParaRPr lang="pt-BR"/>
        </a:p>
      </dgm:t>
    </dgm:pt>
    <dgm:pt modelId="{0564C145-2C53-4BD3-AB4D-E1903232ECAE}" type="pres">
      <dgm:prSet presAssocID="{F7EFCF59-54B6-4C06-8F72-59A2B38313BF}" presName="hierChild4" presStyleCnt="0"/>
      <dgm:spPr/>
    </dgm:pt>
    <dgm:pt modelId="{D449ADE1-12A3-4A29-9003-76774BF12072}" type="pres">
      <dgm:prSet presAssocID="{F7EFCF59-54B6-4C06-8F72-59A2B38313BF}" presName="hierChild5" presStyleCnt="0"/>
      <dgm:spPr/>
    </dgm:pt>
    <dgm:pt modelId="{2BDA6144-CCEA-48C8-9CC0-E4FA077B72A3}" type="pres">
      <dgm:prSet presAssocID="{5694BE7E-2D64-4E29-8019-BACB63552882}" presName="Name37" presStyleLbl="parChTrans1D2" presStyleIdx="5" presStyleCnt="26"/>
      <dgm:spPr/>
      <dgm:t>
        <a:bodyPr/>
        <a:lstStyle/>
        <a:p>
          <a:endParaRPr lang="pt-BR"/>
        </a:p>
      </dgm:t>
    </dgm:pt>
    <dgm:pt modelId="{2EE6EE05-E42D-472F-B21C-1402C255A1A0}" type="pres">
      <dgm:prSet presAssocID="{8C6409A6-66AC-4A99-8569-43B986A30DEC}" presName="hierRoot2" presStyleCnt="0">
        <dgm:presLayoutVars>
          <dgm:hierBranch val="init"/>
        </dgm:presLayoutVars>
      </dgm:prSet>
      <dgm:spPr/>
    </dgm:pt>
    <dgm:pt modelId="{4923E9A1-67D2-4639-B0F7-A8B535CF55C8}" type="pres">
      <dgm:prSet presAssocID="{8C6409A6-66AC-4A99-8569-43B986A30DEC}" presName="rootComposite" presStyleCnt="0"/>
      <dgm:spPr/>
    </dgm:pt>
    <dgm:pt modelId="{FAAC7BFE-7D78-432C-B518-A9639198C32B}" type="pres">
      <dgm:prSet presAssocID="{8C6409A6-66AC-4A99-8569-43B986A30DEC}" presName="rootText" presStyleLbl="node2" presStyleIdx="5" presStyleCnt="9" custScaleX="478658" custScaleY="812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7E1ED26-0AC4-47D6-82DB-FCB720A07524}" type="pres">
      <dgm:prSet presAssocID="{8C6409A6-66AC-4A99-8569-43B986A30DEC}" presName="rootConnector" presStyleLbl="node2" presStyleIdx="5" presStyleCnt="9"/>
      <dgm:spPr/>
      <dgm:t>
        <a:bodyPr/>
        <a:lstStyle/>
        <a:p>
          <a:endParaRPr lang="pt-BR"/>
        </a:p>
      </dgm:t>
    </dgm:pt>
    <dgm:pt modelId="{7491682D-250E-4F6E-9E9F-218C52EA4607}" type="pres">
      <dgm:prSet presAssocID="{8C6409A6-66AC-4A99-8569-43B986A30DEC}" presName="hierChild4" presStyleCnt="0"/>
      <dgm:spPr/>
    </dgm:pt>
    <dgm:pt modelId="{4E71CF75-66E5-4DA2-B008-2F8BCC16A5A0}" type="pres">
      <dgm:prSet presAssocID="{8C6409A6-66AC-4A99-8569-43B986A30DEC}" presName="hierChild5" presStyleCnt="0"/>
      <dgm:spPr/>
    </dgm:pt>
    <dgm:pt modelId="{F28AE297-B2DF-450B-BAEA-5D3C27EC2BEA}" type="pres">
      <dgm:prSet presAssocID="{D7E74657-918D-4E97-8BD0-0E9332268B9C}" presName="Name37" presStyleLbl="parChTrans1D2" presStyleIdx="6" presStyleCnt="26"/>
      <dgm:spPr/>
      <dgm:t>
        <a:bodyPr/>
        <a:lstStyle/>
        <a:p>
          <a:endParaRPr lang="pt-BR"/>
        </a:p>
      </dgm:t>
    </dgm:pt>
    <dgm:pt modelId="{4195399F-8402-4C96-B831-DAA59C275FBE}" type="pres">
      <dgm:prSet presAssocID="{9D51158B-C2B3-4A21-8513-0659DD3C15F1}" presName="hierRoot2" presStyleCnt="0">
        <dgm:presLayoutVars>
          <dgm:hierBranch val="init"/>
        </dgm:presLayoutVars>
      </dgm:prSet>
      <dgm:spPr/>
    </dgm:pt>
    <dgm:pt modelId="{89096587-FD07-4BF8-8BFE-D65FD8D96CDB}" type="pres">
      <dgm:prSet presAssocID="{9D51158B-C2B3-4A21-8513-0659DD3C15F1}" presName="rootComposite" presStyleCnt="0"/>
      <dgm:spPr/>
    </dgm:pt>
    <dgm:pt modelId="{9ADD0BFB-079B-428E-94C8-1127071C7E00}" type="pres">
      <dgm:prSet presAssocID="{9D51158B-C2B3-4A21-8513-0659DD3C15F1}" presName="rootText" presStyleLbl="node2" presStyleIdx="6" presStyleCnt="9" custScaleX="478658" custScaleY="812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A86A73-242C-4ADA-AD9B-962EE347C19C}" type="pres">
      <dgm:prSet presAssocID="{9D51158B-C2B3-4A21-8513-0659DD3C15F1}" presName="rootConnector" presStyleLbl="node2" presStyleIdx="6" presStyleCnt="9"/>
      <dgm:spPr/>
      <dgm:t>
        <a:bodyPr/>
        <a:lstStyle/>
        <a:p>
          <a:endParaRPr lang="pt-BR"/>
        </a:p>
      </dgm:t>
    </dgm:pt>
    <dgm:pt modelId="{3FD86F3A-7C81-45B2-B062-EBC258411DDD}" type="pres">
      <dgm:prSet presAssocID="{9D51158B-C2B3-4A21-8513-0659DD3C15F1}" presName="hierChild4" presStyleCnt="0"/>
      <dgm:spPr/>
    </dgm:pt>
    <dgm:pt modelId="{D0E18F5C-ACB0-40B3-AB58-C55CFD947D8E}" type="pres">
      <dgm:prSet presAssocID="{9D51158B-C2B3-4A21-8513-0659DD3C15F1}" presName="hierChild5" presStyleCnt="0"/>
      <dgm:spPr/>
    </dgm:pt>
    <dgm:pt modelId="{411C9F56-3628-4CE6-A1E9-3E86ED128E8A}" type="pres">
      <dgm:prSet presAssocID="{8D21C95F-B9ED-4593-B5A7-E25EB671F136}" presName="Name37" presStyleLbl="parChTrans1D2" presStyleIdx="7" presStyleCnt="26"/>
      <dgm:spPr/>
      <dgm:t>
        <a:bodyPr/>
        <a:lstStyle/>
        <a:p>
          <a:endParaRPr lang="pt-BR"/>
        </a:p>
      </dgm:t>
    </dgm:pt>
    <dgm:pt modelId="{F98E62D1-62DA-4896-BC11-6CD55DB85A85}" type="pres">
      <dgm:prSet presAssocID="{F140EECC-9ED2-4FC7-AC59-873AACD5F711}" presName="hierRoot2" presStyleCnt="0">
        <dgm:presLayoutVars>
          <dgm:hierBranch val="init"/>
        </dgm:presLayoutVars>
      </dgm:prSet>
      <dgm:spPr/>
    </dgm:pt>
    <dgm:pt modelId="{F17B7DB8-6EAC-44CC-8B9F-68D6323C280B}" type="pres">
      <dgm:prSet presAssocID="{F140EECC-9ED2-4FC7-AC59-873AACD5F711}" presName="rootComposite" presStyleCnt="0"/>
      <dgm:spPr/>
    </dgm:pt>
    <dgm:pt modelId="{5F8C90E6-39C8-4CC6-A797-99930AD00BA9}" type="pres">
      <dgm:prSet presAssocID="{F140EECC-9ED2-4FC7-AC59-873AACD5F711}" presName="rootText" presStyleLbl="node2" presStyleIdx="7" presStyleCnt="9" custScaleX="478658" custScaleY="812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77FA41B-94B6-452D-89F6-D320721EBC00}" type="pres">
      <dgm:prSet presAssocID="{F140EECC-9ED2-4FC7-AC59-873AACD5F711}" presName="rootConnector" presStyleLbl="node2" presStyleIdx="7" presStyleCnt="9"/>
      <dgm:spPr/>
      <dgm:t>
        <a:bodyPr/>
        <a:lstStyle/>
        <a:p>
          <a:endParaRPr lang="pt-BR"/>
        </a:p>
      </dgm:t>
    </dgm:pt>
    <dgm:pt modelId="{82C865C0-A7D1-4038-AA34-8F527F9D7CD5}" type="pres">
      <dgm:prSet presAssocID="{F140EECC-9ED2-4FC7-AC59-873AACD5F711}" presName="hierChild4" presStyleCnt="0"/>
      <dgm:spPr/>
    </dgm:pt>
    <dgm:pt modelId="{0B4E4167-E049-470A-B745-726F9EF6F97F}" type="pres">
      <dgm:prSet presAssocID="{F140EECC-9ED2-4FC7-AC59-873AACD5F711}" presName="hierChild5" presStyleCnt="0"/>
      <dgm:spPr/>
    </dgm:pt>
    <dgm:pt modelId="{419B6C13-3A2F-43A7-8254-D17435D3EC09}" type="pres">
      <dgm:prSet presAssocID="{6473F406-435C-463C-9F52-212D5F5065BA}" presName="Name37" presStyleLbl="parChTrans1D2" presStyleIdx="8" presStyleCnt="26"/>
      <dgm:spPr/>
      <dgm:t>
        <a:bodyPr/>
        <a:lstStyle/>
        <a:p>
          <a:endParaRPr lang="pt-BR"/>
        </a:p>
      </dgm:t>
    </dgm:pt>
    <dgm:pt modelId="{069DD7FF-DEFC-4C35-8451-A4D8B8469FB6}" type="pres">
      <dgm:prSet presAssocID="{545DD6BD-F572-4990-9EE4-5F44A1C5ECA6}" presName="hierRoot2" presStyleCnt="0">
        <dgm:presLayoutVars>
          <dgm:hierBranch val="init"/>
        </dgm:presLayoutVars>
      </dgm:prSet>
      <dgm:spPr/>
    </dgm:pt>
    <dgm:pt modelId="{42EA959D-1F24-4282-928D-A74E48BC7F36}" type="pres">
      <dgm:prSet presAssocID="{545DD6BD-F572-4990-9EE4-5F44A1C5ECA6}" presName="rootComposite" presStyleCnt="0"/>
      <dgm:spPr/>
    </dgm:pt>
    <dgm:pt modelId="{E34ADA32-10E1-4F17-9705-85C8C0C74155}" type="pres">
      <dgm:prSet presAssocID="{545DD6BD-F572-4990-9EE4-5F44A1C5ECA6}" presName="rootText" presStyleLbl="node2" presStyleIdx="8" presStyleCnt="9" custScaleX="550685" custScaleY="812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4957DBD-3273-4A34-BE79-4212C409B2A2}" type="pres">
      <dgm:prSet presAssocID="{545DD6BD-F572-4990-9EE4-5F44A1C5ECA6}" presName="rootConnector" presStyleLbl="node2" presStyleIdx="8" presStyleCnt="9"/>
      <dgm:spPr/>
      <dgm:t>
        <a:bodyPr/>
        <a:lstStyle/>
        <a:p>
          <a:endParaRPr lang="pt-BR"/>
        </a:p>
      </dgm:t>
    </dgm:pt>
    <dgm:pt modelId="{A6654C8D-4775-4F1D-9EF2-90A49B53C571}" type="pres">
      <dgm:prSet presAssocID="{545DD6BD-F572-4990-9EE4-5F44A1C5ECA6}" presName="hierChild4" presStyleCnt="0"/>
      <dgm:spPr/>
    </dgm:pt>
    <dgm:pt modelId="{43CDE138-513D-46E3-A1EF-AF2D98ECE1B4}" type="pres">
      <dgm:prSet presAssocID="{545DD6BD-F572-4990-9EE4-5F44A1C5ECA6}" presName="hierChild5" presStyleCnt="0"/>
      <dgm:spPr/>
    </dgm:pt>
    <dgm:pt modelId="{031C89D9-DECA-4EC9-BD4A-2B3ED9A00C57}" type="pres">
      <dgm:prSet presAssocID="{EFCB12C9-EDFE-48CD-8F8C-1FE27169F3F3}" presName="hierChild3" presStyleCnt="0"/>
      <dgm:spPr/>
    </dgm:pt>
    <dgm:pt modelId="{03DA73A1-0F74-4625-B783-9DBF54392387}" type="pres">
      <dgm:prSet presAssocID="{54DEE21E-3D83-4651-A455-8F6DEBB4960F}" presName="Name111" presStyleLbl="parChTrans1D2" presStyleIdx="9" presStyleCnt="26"/>
      <dgm:spPr/>
      <dgm:t>
        <a:bodyPr/>
        <a:lstStyle/>
        <a:p>
          <a:endParaRPr lang="pt-BR"/>
        </a:p>
      </dgm:t>
    </dgm:pt>
    <dgm:pt modelId="{1B367759-A293-4AEF-835D-B0BACE79926D}" type="pres">
      <dgm:prSet presAssocID="{33FB67BB-8BF7-43DF-A2E5-129E3873EC88}" presName="hierRoot3" presStyleCnt="0">
        <dgm:presLayoutVars>
          <dgm:hierBranch val="init"/>
        </dgm:presLayoutVars>
      </dgm:prSet>
      <dgm:spPr/>
    </dgm:pt>
    <dgm:pt modelId="{057E8F23-19A2-4CF2-B875-781ACFD8320C}" type="pres">
      <dgm:prSet presAssocID="{33FB67BB-8BF7-43DF-A2E5-129E3873EC88}" presName="rootComposite3" presStyleCnt="0"/>
      <dgm:spPr/>
    </dgm:pt>
    <dgm:pt modelId="{FBD80D6B-DF6A-4210-A1CF-04DD7D6E4FA3}" type="pres">
      <dgm:prSet presAssocID="{33FB67BB-8BF7-43DF-A2E5-129E3873EC88}" presName="rootText3" presStyleLbl="asst1" presStyleIdx="0" presStyleCnt="17" custScaleX="905402" custScaleY="406000" custLinFactY="32098" custLinFactNeighborX="-59758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FB9F3C4-2512-4505-A36D-B5B0F9BB13A5}" type="pres">
      <dgm:prSet presAssocID="{33FB67BB-8BF7-43DF-A2E5-129E3873EC88}" presName="rootConnector3" presStyleLbl="asst1" presStyleIdx="0" presStyleCnt="17"/>
      <dgm:spPr/>
      <dgm:t>
        <a:bodyPr/>
        <a:lstStyle/>
        <a:p>
          <a:endParaRPr lang="pt-BR"/>
        </a:p>
      </dgm:t>
    </dgm:pt>
    <dgm:pt modelId="{A74D1479-0C6B-4AE2-86D5-BE624DEA3ECA}" type="pres">
      <dgm:prSet presAssocID="{33FB67BB-8BF7-43DF-A2E5-129E3873EC88}" presName="hierChild6" presStyleCnt="0"/>
      <dgm:spPr/>
    </dgm:pt>
    <dgm:pt modelId="{4ABD3D32-CBFF-44AD-86EC-28C39C9D6BA4}" type="pres">
      <dgm:prSet presAssocID="{33FB67BB-8BF7-43DF-A2E5-129E3873EC88}" presName="hierChild7" presStyleCnt="0"/>
      <dgm:spPr/>
    </dgm:pt>
    <dgm:pt modelId="{C520A2CA-1207-4AA7-8423-63050ECDCE6B}" type="pres">
      <dgm:prSet presAssocID="{394402DA-DEBA-4A6D-92BE-42F5941B956D}" presName="Name111" presStyleLbl="parChTrans1D2" presStyleIdx="10" presStyleCnt="26"/>
      <dgm:spPr/>
      <dgm:t>
        <a:bodyPr/>
        <a:lstStyle/>
        <a:p>
          <a:endParaRPr lang="pt-BR"/>
        </a:p>
      </dgm:t>
    </dgm:pt>
    <dgm:pt modelId="{18D5354A-52F2-4B41-B5CF-E350943532C0}" type="pres">
      <dgm:prSet presAssocID="{08D95A66-21C1-4F12-9911-8E4B278C4C34}" presName="hierRoot3" presStyleCnt="0">
        <dgm:presLayoutVars>
          <dgm:hierBranch val="init"/>
        </dgm:presLayoutVars>
      </dgm:prSet>
      <dgm:spPr/>
    </dgm:pt>
    <dgm:pt modelId="{6E46D406-30CD-4211-A5FB-96A402983158}" type="pres">
      <dgm:prSet presAssocID="{08D95A66-21C1-4F12-9911-8E4B278C4C34}" presName="rootComposite3" presStyleCnt="0"/>
      <dgm:spPr/>
    </dgm:pt>
    <dgm:pt modelId="{5ECC4B44-DBF8-4DF5-BDAD-20B3EDFB88F7}" type="pres">
      <dgm:prSet presAssocID="{08D95A66-21C1-4F12-9911-8E4B278C4C34}" presName="rootText3" presStyleLbl="asst1" presStyleIdx="1" presStyleCnt="17" custScaleX="905402" custScaleY="406000" custLinFactNeighborX="50323" custLinFactNeighborY="331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78910C4-61D4-44F6-A393-D725492DF770}" type="pres">
      <dgm:prSet presAssocID="{08D95A66-21C1-4F12-9911-8E4B278C4C34}" presName="rootConnector3" presStyleLbl="asst1" presStyleIdx="1" presStyleCnt="17"/>
      <dgm:spPr/>
      <dgm:t>
        <a:bodyPr/>
        <a:lstStyle/>
        <a:p>
          <a:endParaRPr lang="pt-BR"/>
        </a:p>
      </dgm:t>
    </dgm:pt>
    <dgm:pt modelId="{BA748D3E-ED0C-4E42-8AED-CCEC76DAC04B}" type="pres">
      <dgm:prSet presAssocID="{08D95A66-21C1-4F12-9911-8E4B278C4C34}" presName="hierChild6" presStyleCnt="0"/>
      <dgm:spPr/>
    </dgm:pt>
    <dgm:pt modelId="{7EE0E761-115B-4F90-9650-7FB31F8215C8}" type="pres">
      <dgm:prSet presAssocID="{08D95A66-21C1-4F12-9911-8E4B278C4C34}" presName="hierChild7" presStyleCnt="0"/>
      <dgm:spPr/>
    </dgm:pt>
    <dgm:pt modelId="{B0E427F0-2A2A-4E71-98AE-6707DAAC3894}" type="pres">
      <dgm:prSet presAssocID="{9269E407-7C01-4854-A80A-FCC0479A18E6}" presName="Name111" presStyleLbl="parChTrans1D2" presStyleIdx="11" presStyleCnt="26"/>
      <dgm:spPr/>
      <dgm:t>
        <a:bodyPr/>
        <a:lstStyle/>
        <a:p>
          <a:endParaRPr lang="pt-BR"/>
        </a:p>
      </dgm:t>
    </dgm:pt>
    <dgm:pt modelId="{A640A723-3E78-4580-B1D3-B20B88DF1082}" type="pres">
      <dgm:prSet presAssocID="{195049A9-2DBA-4C47-86B0-189602AD1433}" presName="hierRoot3" presStyleCnt="0">
        <dgm:presLayoutVars>
          <dgm:hierBranch val="init"/>
        </dgm:presLayoutVars>
      </dgm:prSet>
      <dgm:spPr/>
    </dgm:pt>
    <dgm:pt modelId="{DEAAFAEA-1D15-4BDA-B964-3131B05AA18F}" type="pres">
      <dgm:prSet presAssocID="{195049A9-2DBA-4C47-86B0-189602AD1433}" presName="rootComposite3" presStyleCnt="0"/>
      <dgm:spPr/>
    </dgm:pt>
    <dgm:pt modelId="{C53A9846-1511-4728-A472-886D787DB65E}" type="pres">
      <dgm:prSet presAssocID="{195049A9-2DBA-4C47-86B0-189602AD1433}" presName="rootText3" presStyleLbl="asst1" presStyleIdx="2" presStyleCnt="17" custScaleX="905402" custScaleY="406000" custLinFactY="44679" custLinFactNeighborX="-56614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0D05243-FAEB-4B5A-89ED-9BA0470DD097}" type="pres">
      <dgm:prSet presAssocID="{195049A9-2DBA-4C47-86B0-189602AD1433}" presName="rootConnector3" presStyleLbl="asst1" presStyleIdx="2" presStyleCnt="17"/>
      <dgm:spPr/>
      <dgm:t>
        <a:bodyPr/>
        <a:lstStyle/>
        <a:p>
          <a:endParaRPr lang="pt-BR"/>
        </a:p>
      </dgm:t>
    </dgm:pt>
    <dgm:pt modelId="{C99DC2C7-0C4E-4C30-B97F-69A1DBCABD2E}" type="pres">
      <dgm:prSet presAssocID="{195049A9-2DBA-4C47-86B0-189602AD1433}" presName="hierChild6" presStyleCnt="0"/>
      <dgm:spPr/>
    </dgm:pt>
    <dgm:pt modelId="{502978BB-253B-466A-A876-4E105CD2D16C}" type="pres">
      <dgm:prSet presAssocID="{195049A9-2DBA-4C47-86B0-189602AD1433}" presName="hierChild7" presStyleCnt="0"/>
      <dgm:spPr/>
    </dgm:pt>
    <dgm:pt modelId="{C5CB8379-75E2-428C-A8B9-4E0BF8619069}" type="pres">
      <dgm:prSet presAssocID="{35A8B83F-6A36-49C3-A992-8EB336E8C02E}" presName="Name111" presStyleLbl="parChTrans1D2" presStyleIdx="12" presStyleCnt="26"/>
      <dgm:spPr/>
      <dgm:t>
        <a:bodyPr/>
        <a:lstStyle/>
        <a:p>
          <a:endParaRPr lang="pt-BR"/>
        </a:p>
      </dgm:t>
    </dgm:pt>
    <dgm:pt modelId="{E0924499-59F6-45CF-9DD7-1E5BCFDE9684}" type="pres">
      <dgm:prSet presAssocID="{48A139D7-5860-487A-ACEF-AAA6DB234005}" presName="hierRoot3" presStyleCnt="0">
        <dgm:presLayoutVars>
          <dgm:hierBranch val="init"/>
        </dgm:presLayoutVars>
      </dgm:prSet>
      <dgm:spPr/>
    </dgm:pt>
    <dgm:pt modelId="{C96F7460-3E97-4171-A404-EC2992106B6F}" type="pres">
      <dgm:prSet presAssocID="{48A139D7-5860-487A-ACEF-AAA6DB234005}" presName="rootComposite3" presStyleCnt="0"/>
      <dgm:spPr/>
    </dgm:pt>
    <dgm:pt modelId="{D27F89FF-C522-43B5-849D-E5C695C3A944}" type="pres">
      <dgm:prSet presAssocID="{48A139D7-5860-487A-ACEF-AAA6DB234005}" presName="rootText3" presStyleLbl="asst1" presStyleIdx="3" presStyleCnt="17" custScaleX="905402" custScaleY="406000" custLinFactNeighborX="50324" custLinFactNeighborY="3843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8710C13-7C9C-4EC4-AC03-A0E4CED63BF1}" type="pres">
      <dgm:prSet presAssocID="{48A139D7-5860-487A-ACEF-AAA6DB234005}" presName="rootConnector3" presStyleLbl="asst1" presStyleIdx="3" presStyleCnt="17"/>
      <dgm:spPr/>
      <dgm:t>
        <a:bodyPr/>
        <a:lstStyle/>
        <a:p>
          <a:endParaRPr lang="pt-BR"/>
        </a:p>
      </dgm:t>
    </dgm:pt>
    <dgm:pt modelId="{4EC1A086-4CE6-45BD-813D-57AFD6606CB2}" type="pres">
      <dgm:prSet presAssocID="{48A139D7-5860-487A-ACEF-AAA6DB234005}" presName="hierChild6" presStyleCnt="0"/>
      <dgm:spPr/>
    </dgm:pt>
    <dgm:pt modelId="{CAB495E4-A0F3-46BA-A100-AE16DAF53865}" type="pres">
      <dgm:prSet presAssocID="{48A139D7-5860-487A-ACEF-AAA6DB234005}" presName="hierChild7" presStyleCnt="0"/>
      <dgm:spPr/>
    </dgm:pt>
    <dgm:pt modelId="{2FA0A33F-3123-4203-947D-88FC40D8EAA4}" type="pres">
      <dgm:prSet presAssocID="{C839772B-4133-4CBF-A0EF-C9D89E14F738}" presName="Name111" presStyleLbl="parChTrans1D2" presStyleIdx="13" presStyleCnt="26"/>
      <dgm:spPr/>
      <dgm:t>
        <a:bodyPr/>
        <a:lstStyle/>
        <a:p>
          <a:endParaRPr lang="pt-BR"/>
        </a:p>
      </dgm:t>
    </dgm:pt>
    <dgm:pt modelId="{B7657E2B-EF28-44CB-AEBA-2FC0E51D49E0}" type="pres">
      <dgm:prSet presAssocID="{29FEF481-264D-4455-B7C3-A4AF640C17FF}" presName="hierRoot3" presStyleCnt="0">
        <dgm:presLayoutVars>
          <dgm:hierBranch val="init"/>
        </dgm:presLayoutVars>
      </dgm:prSet>
      <dgm:spPr/>
    </dgm:pt>
    <dgm:pt modelId="{2F3CF1D1-602E-42C0-87D9-391BEAB6AC37}" type="pres">
      <dgm:prSet presAssocID="{29FEF481-264D-4455-B7C3-A4AF640C17FF}" presName="rootComposite3" presStyleCnt="0"/>
      <dgm:spPr/>
    </dgm:pt>
    <dgm:pt modelId="{0EF43B4F-DA7D-4BA8-A45E-00353B0C7F0B}" type="pres">
      <dgm:prSet presAssocID="{29FEF481-264D-4455-B7C3-A4AF640C17FF}" presName="rootText3" presStyleLbl="asst1" presStyleIdx="4" presStyleCnt="17" custScaleX="905402" custScaleY="406000" custLinFactY="44682" custLinFactNeighborX="-56615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EA6C595-66D9-4E6D-BA05-156FA9D2F9AF}" type="pres">
      <dgm:prSet presAssocID="{29FEF481-264D-4455-B7C3-A4AF640C17FF}" presName="rootConnector3" presStyleLbl="asst1" presStyleIdx="4" presStyleCnt="17"/>
      <dgm:spPr/>
      <dgm:t>
        <a:bodyPr/>
        <a:lstStyle/>
        <a:p>
          <a:endParaRPr lang="pt-BR"/>
        </a:p>
      </dgm:t>
    </dgm:pt>
    <dgm:pt modelId="{D04B98A9-09F6-40F1-BF18-BF6E2CE4450A}" type="pres">
      <dgm:prSet presAssocID="{29FEF481-264D-4455-B7C3-A4AF640C17FF}" presName="hierChild6" presStyleCnt="0"/>
      <dgm:spPr/>
    </dgm:pt>
    <dgm:pt modelId="{47D8B8CB-A950-43E6-A4F7-528692EDE588}" type="pres">
      <dgm:prSet presAssocID="{29FEF481-264D-4455-B7C3-A4AF640C17FF}" presName="hierChild7" presStyleCnt="0"/>
      <dgm:spPr/>
    </dgm:pt>
    <dgm:pt modelId="{196C3449-D52D-4653-B7E5-89165DE27B1B}" type="pres">
      <dgm:prSet presAssocID="{1C3EF706-9437-489D-BE35-C9642F467937}" presName="Name111" presStyleLbl="parChTrans1D2" presStyleIdx="14" presStyleCnt="26"/>
      <dgm:spPr/>
      <dgm:t>
        <a:bodyPr/>
        <a:lstStyle/>
        <a:p>
          <a:endParaRPr lang="pt-BR"/>
        </a:p>
      </dgm:t>
    </dgm:pt>
    <dgm:pt modelId="{486CFBA6-06C8-4158-B914-71A9172A842A}" type="pres">
      <dgm:prSet presAssocID="{71F44EEB-6398-4A95-ABCD-4A316E517D16}" presName="hierRoot3" presStyleCnt="0">
        <dgm:presLayoutVars>
          <dgm:hierBranch val="init"/>
        </dgm:presLayoutVars>
      </dgm:prSet>
      <dgm:spPr/>
    </dgm:pt>
    <dgm:pt modelId="{A095798C-B807-4C4B-9B94-7BEAF43F4DBC}" type="pres">
      <dgm:prSet presAssocID="{71F44EEB-6398-4A95-ABCD-4A316E517D16}" presName="rootComposite3" presStyleCnt="0"/>
      <dgm:spPr/>
    </dgm:pt>
    <dgm:pt modelId="{79464C0C-0AA1-4454-AEBD-C0C95366581E}" type="pres">
      <dgm:prSet presAssocID="{71F44EEB-6398-4A95-ABCD-4A316E517D16}" presName="rootText3" presStyleLbl="asst1" presStyleIdx="5" presStyleCnt="17" custScaleX="905402" custScaleY="406000" custLinFactNeighborX="47177" custLinFactNeighborY="4472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A57782-9A35-423B-8328-5C8E7845B53F}" type="pres">
      <dgm:prSet presAssocID="{71F44EEB-6398-4A95-ABCD-4A316E517D16}" presName="rootConnector3" presStyleLbl="asst1" presStyleIdx="5" presStyleCnt="17"/>
      <dgm:spPr/>
      <dgm:t>
        <a:bodyPr/>
        <a:lstStyle/>
        <a:p>
          <a:endParaRPr lang="pt-BR"/>
        </a:p>
      </dgm:t>
    </dgm:pt>
    <dgm:pt modelId="{E20F03DC-0660-4614-9F5D-05931D72FB2B}" type="pres">
      <dgm:prSet presAssocID="{71F44EEB-6398-4A95-ABCD-4A316E517D16}" presName="hierChild6" presStyleCnt="0"/>
      <dgm:spPr/>
    </dgm:pt>
    <dgm:pt modelId="{4CC5D1D9-335C-4631-9B62-8E20AA737A9D}" type="pres">
      <dgm:prSet presAssocID="{71F44EEB-6398-4A95-ABCD-4A316E517D16}" presName="hierChild7" presStyleCnt="0"/>
      <dgm:spPr/>
    </dgm:pt>
    <dgm:pt modelId="{353B9B7F-252F-4830-B504-2A6A270BF643}" type="pres">
      <dgm:prSet presAssocID="{2499FCC8-EA0C-4322-8486-BC03698E5701}" presName="Name111" presStyleLbl="parChTrans1D2" presStyleIdx="15" presStyleCnt="26"/>
      <dgm:spPr/>
      <dgm:t>
        <a:bodyPr/>
        <a:lstStyle/>
        <a:p>
          <a:endParaRPr lang="pt-BR"/>
        </a:p>
      </dgm:t>
    </dgm:pt>
    <dgm:pt modelId="{5660ED20-8397-4BB1-A7BB-82A2251AB977}" type="pres">
      <dgm:prSet presAssocID="{B04ED548-6587-480A-86BB-8451937C8639}" presName="hierRoot3" presStyleCnt="0">
        <dgm:presLayoutVars>
          <dgm:hierBranch val="init"/>
        </dgm:presLayoutVars>
      </dgm:prSet>
      <dgm:spPr/>
    </dgm:pt>
    <dgm:pt modelId="{EC69B4CC-4415-429C-9359-E882C278B313}" type="pres">
      <dgm:prSet presAssocID="{B04ED548-6587-480A-86BB-8451937C8639}" presName="rootComposite3" presStyleCnt="0"/>
      <dgm:spPr/>
    </dgm:pt>
    <dgm:pt modelId="{4EFF23B7-8900-4CDF-973B-86166EF2F4AC}" type="pres">
      <dgm:prSet presAssocID="{B04ED548-6587-480A-86BB-8451937C8639}" presName="rootText3" presStyleLbl="asst1" presStyleIdx="6" presStyleCnt="17" custScaleX="905402" custScaleY="406000" custLinFactY="69841" custLinFactNeighborX="-59759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4A09CFB-D53B-4548-980B-57AFB5402561}" type="pres">
      <dgm:prSet presAssocID="{B04ED548-6587-480A-86BB-8451937C8639}" presName="rootConnector3" presStyleLbl="asst1" presStyleIdx="6" presStyleCnt="17"/>
      <dgm:spPr/>
      <dgm:t>
        <a:bodyPr/>
        <a:lstStyle/>
        <a:p>
          <a:endParaRPr lang="pt-BR"/>
        </a:p>
      </dgm:t>
    </dgm:pt>
    <dgm:pt modelId="{E7D3E07C-2031-4E5D-B76A-7216B5660C27}" type="pres">
      <dgm:prSet presAssocID="{B04ED548-6587-480A-86BB-8451937C8639}" presName="hierChild6" presStyleCnt="0"/>
      <dgm:spPr/>
    </dgm:pt>
    <dgm:pt modelId="{00DED78E-852C-41CE-BC38-9C47A298F0AA}" type="pres">
      <dgm:prSet presAssocID="{B04ED548-6587-480A-86BB-8451937C8639}" presName="hierChild7" presStyleCnt="0"/>
      <dgm:spPr/>
    </dgm:pt>
    <dgm:pt modelId="{94671600-0EBE-439E-A91D-BB1A384446FD}" type="pres">
      <dgm:prSet presAssocID="{A746407A-3A5A-4A1F-8358-08029DC993E7}" presName="Name111" presStyleLbl="parChTrans1D2" presStyleIdx="16" presStyleCnt="26"/>
      <dgm:spPr/>
      <dgm:t>
        <a:bodyPr/>
        <a:lstStyle/>
        <a:p>
          <a:endParaRPr lang="pt-BR"/>
        </a:p>
      </dgm:t>
    </dgm:pt>
    <dgm:pt modelId="{31D77329-4CAA-4A92-964A-47698F01B466}" type="pres">
      <dgm:prSet presAssocID="{A3BEC543-BACF-49BD-B474-02B129A958E8}" presName="hierRoot3" presStyleCnt="0">
        <dgm:presLayoutVars>
          <dgm:hierBranch val="init"/>
        </dgm:presLayoutVars>
      </dgm:prSet>
      <dgm:spPr/>
    </dgm:pt>
    <dgm:pt modelId="{792A7277-9812-4AD7-8A3A-B4F7D38F0DC1}" type="pres">
      <dgm:prSet presAssocID="{A3BEC543-BACF-49BD-B474-02B129A958E8}" presName="rootComposite3" presStyleCnt="0"/>
      <dgm:spPr/>
    </dgm:pt>
    <dgm:pt modelId="{6685A4EC-8838-48A1-9096-EF154DDA457D}" type="pres">
      <dgm:prSet presAssocID="{A3BEC543-BACF-49BD-B474-02B129A958E8}" presName="rootText3" presStyleLbl="asst1" presStyleIdx="7" presStyleCnt="17" custScaleX="905402" custScaleY="406000" custLinFactNeighborX="47178" custLinFactNeighborY="4088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F3A672F-1824-41A2-8ECC-11B1D88D8274}" type="pres">
      <dgm:prSet presAssocID="{A3BEC543-BACF-49BD-B474-02B129A958E8}" presName="rootConnector3" presStyleLbl="asst1" presStyleIdx="7" presStyleCnt="17"/>
      <dgm:spPr/>
      <dgm:t>
        <a:bodyPr/>
        <a:lstStyle/>
        <a:p>
          <a:endParaRPr lang="pt-BR"/>
        </a:p>
      </dgm:t>
    </dgm:pt>
    <dgm:pt modelId="{F738469C-DE57-452E-89CE-185479CD779A}" type="pres">
      <dgm:prSet presAssocID="{A3BEC543-BACF-49BD-B474-02B129A958E8}" presName="hierChild6" presStyleCnt="0"/>
      <dgm:spPr/>
    </dgm:pt>
    <dgm:pt modelId="{32401AAE-452E-4472-8CD6-DF2537524E0D}" type="pres">
      <dgm:prSet presAssocID="{A3BEC543-BACF-49BD-B474-02B129A958E8}" presName="hierChild7" presStyleCnt="0"/>
      <dgm:spPr/>
    </dgm:pt>
    <dgm:pt modelId="{367F665D-2EBD-45E5-86F6-D71C8ED615A3}" type="pres">
      <dgm:prSet presAssocID="{DD599EC6-299C-4726-8A87-A6A453F3F44E}" presName="Name111" presStyleLbl="parChTrans1D2" presStyleIdx="17" presStyleCnt="26"/>
      <dgm:spPr/>
      <dgm:t>
        <a:bodyPr/>
        <a:lstStyle/>
        <a:p>
          <a:endParaRPr lang="pt-BR"/>
        </a:p>
      </dgm:t>
    </dgm:pt>
    <dgm:pt modelId="{EF5A7852-3BBE-4FCF-9BEC-6B0C60033308}" type="pres">
      <dgm:prSet presAssocID="{6847AE4E-1D0D-4F82-AE66-300400775D7B}" presName="hierRoot3" presStyleCnt="0">
        <dgm:presLayoutVars>
          <dgm:hierBranch val="init"/>
        </dgm:presLayoutVars>
      </dgm:prSet>
      <dgm:spPr/>
    </dgm:pt>
    <dgm:pt modelId="{26EC1A13-2D1A-4126-BD3D-D8D2C16AF9E2}" type="pres">
      <dgm:prSet presAssocID="{6847AE4E-1D0D-4F82-AE66-300400775D7B}" presName="rootComposite3" presStyleCnt="0"/>
      <dgm:spPr/>
    </dgm:pt>
    <dgm:pt modelId="{76FEC5AC-186E-4986-B14F-56DC63DA16D6}" type="pres">
      <dgm:prSet presAssocID="{6847AE4E-1D0D-4F82-AE66-300400775D7B}" presName="rootText3" presStyleLbl="asst1" presStyleIdx="8" presStyleCnt="17" custScaleX="905402" custScaleY="406000" custLinFactY="82422" custLinFactNeighborX="-56614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B8D5381-4638-4571-A585-7B980CC20684}" type="pres">
      <dgm:prSet presAssocID="{6847AE4E-1D0D-4F82-AE66-300400775D7B}" presName="rootConnector3" presStyleLbl="asst1" presStyleIdx="8" presStyleCnt="17"/>
      <dgm:spPr/>
      <dgm:t>
        <a:bodyPr/>
        <a:lstStyle/>
        <a:p>
          <a:endParaRPr lang="pt-BR"/>
        </a:p>
      </dgm:t>
    </dgm:pt>
    <dgm:pt modelId="{B0AC8CD7-740B-4BC7-BCC1-9E2297B8AF14}" type="pres">
      <dgm:prSet presAssocID="{6847AE4E-1D0D-4F82-AE66-300400775D7B}" presName="hierChild6" presStyleCnt="0"/>
      <dgm:spPr/>
    </dgm:pt>
    <dgm:pt modelId="{9DF295CE-C72F-4104-866F-C9EE3B4F7A24}" type="pres">
      <dgm:prSet presAssocID="{6847AE4E-1D0D-4F82-AE66-300400775D7B}" presName="hierChild7" presStyleCnt="0"/>
      <dgm:spPr/>
    </dgm:pt>
    <dgm:pt modelId="{AB952423-15CD-4DDA-8B48-C37D6236C86C}" type="pres">
      <dgm:prSet presAssocID="{60D58EA3-B3B6-4243-8DDA-CBE15F095456}" presName="Name111" presStyleLbl="parChTrans1D2" presStyleIdx="18" presStyleCnt="26"/>
      <dgm:spPr/>
      <dgm:t>
        <a:bodyPr/>
        <a:lstStyle/>
        <a:p>
          <a:endParaRPr lang="pt-BR"/>
        </a:p>
      </dgm:t>
    </dgm:pt>
    <dgm:pt modelId="{484A40C9-E3C6-49C7-8BD3-4A92C68B4D8A}" type="pres">
      <dgm:prSet presAssocID="{DBAF29C3-4D55-4239-B5EE-60679D1CAF09}" presName="hierRoot3" presStyleCnt="0">
        <dgm:presLayoutVars>
          <dgm:hierBranch val="init"/>
        </dgm:presLayoutVars>
      </dgm:prSet>
      <dgm:spPr/>
    </dgm:pt>
    <dgm:pt modelId="{5CD17A00-8AB4-4665-96B9-6E58F423AB9E}" type="pres">
      <dgm:prSet presAssocID="{DBAF29C3-4D55-4239-B5EE-60679D1CAF09}" presName="rootComposite3" presStyleCnt="0"/>
      <dgm:spPr/>
    </dgm:pt>
    <dgm:pt modelId="{EA20F050-58EB-4741-8E59-B9150BE574D8}" type="pres">
      <dgm:prSet presAssocID="{DBAF29C3-4D55-4239-B5EE-60679D1CAF09}" presName="rootText3" presStyleLbl="asst1" presStyleIdx="9" presStyleCnt="17" custScaleX="905402" custScaleY="406000" custLinFactNeighborX="50323" custLinFactNeighborY="3599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99AE537-6720-44F5-864B-3695A83C432E}" type="pres">
      <dgm:prSet presAssocID="{DBAF29C3-4D55-4239-B5EE-60679D1CAF09}" presName="rootConnector3" presStyleLbl="asst1" presStyleIdx="9" presStyleCnt="17"/>
      <dgm:spPr/>
      <dgm:t>
        <a:bodyPr/>
        <a:lstStyle/>
        <a:p>
          <a:endParaRPr lang="pt-BR"/>
        </a:p>
      </dgm:t>
    </dgm:pt>
    <dgm:pt modelId="{704D035A-8EFC-47CE-85DF-540340C755DF}" type="pres">
      <dgm:prSet presAssocID="{DBAF29C3-4D55-4239-B5EE-60679D1CAF09}" presName="hierChild6" presStyleCnt="0"/>
      <dgm:spPr/>
    </dgm:pt>
    <dgm:pt modelId="{B189FB88-927F-47FE-9897-BF9B9024B431}" type="pres">
      <dgm:prSet presAssocID="{DBAF29C3-4D55-4239-B5EE-60679D1CAF09}" presName="hierChild7" presStyleCnt="0"/>
      <dgm:spPr/>
    </dgm:pt>
    <dgm:pt modelId="{B8D564EC-AA01-4575-BB9A-9E8EA1D60319}" type="pres">
      <dgm:prSet presAssocID="{60354C25-7D4B-4444-9463-99AC64D1EE5D}" presName="Name111" presStyleLbl="parChTrans1D2" presStyleIdx="19" presStyleCnt="26"/>
      <dgm:spPr/>
      <dgm:t>
        <a:bodyPr/>
        <a:lstStyle/>
        <a:p>
          <a:endParaRPr lang="pt-BR"/>
        </a:p>
      </dgm:t>
    </dgm:pt>
    <dgm:pt modelId="{C74DEC6E-7999-46AD-ABCD-DACA0FACBB12}" type="pres">
      <dgm:prSet presAssocID="{57372853-B16B-4DF3-A6FF-C662E3151D16}" presName="hierRoot3" presStyleCnt="0">
        <dgm:presLayoutVars>
          <dgm:hierBranch val="init"/>
        </dgm:presLayoutVars>
      </dgm:prSet>
      <dgm:spPr/>
    </dgm:pt>
    <dgm:pt modelId="{1F98CFA3-DEFA-4831-A027-53FB4F72B116}" type="pres">
      <dgm:prSet presAssocID="{57372853-B16B-4DF3-A6FF-C662E3151D16}" presName="rootComposite3" presStyleCnt="0"/>
      <dgm:spPr/>
    </dgm:pt>
    <dgm:pt modelId="{11224EC8-7210-4C6F-9A93-33B3BA2A83E4}" type="pres">
      <dgm:prSet presAssocID="{57372853-B16B-4DF3-A6FF-C662E3151D16}" presName="rootText3" presStyleLbl="asst1" presStyleIdx="10" presStyleCnt="17" custScaleX="905402" custScaleY="406000" custLinFactY="89916" custLinFactNeighborX="-54606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054C37D-229B-4E38-B20B-4670CAE39DA1}" type="pres">
      <dgm:prSet presAssocID="{57372853-B16B-4DF3-A6FF-C662E3151D16}" presName="rootConnector3" presStyleLbl="asst1" presStyleIdx="10" presStyleCnt="17"/>
      <dgm:spPr/>
      <dgm:t>
        <a:bodyPr/>
        <a:lstStyle/>
        <a:p>
          <a:endParaRPr lang="pt-BR"/>
        </a:p>
      </dgm:t>
    </dgm:pt>
    <dgm:pt modelId="{BBD101EF-7FF4-4ACF-8B74-AF3BF5D447C6}" type="pres">
      <dgm:prSet presAssocID="{57372853-B16B-4DF3-A6FF-C662E3151D16}" presName="hierChild6" presStyleCnt="0"/>
      <dgm:spPr/>
    </dgm:pt>
    <dgm:pt modelId="{F14C09B1-948C-4C28-B6CD-EF98D10E0E18}" type="pres">
      <dgm:prSet presAssocID="{57372853-B16B-4DF3-A6FF-C662E3151D16}" presName="hierChild7" presStyleCnt="0"/>
      <dgm:spPr/>
    </dgm:pt>
    <dgm:pt modelId="{E3622300-1DBB-4CD6-AFC9-11D46234125A}" type="pres">
      <dgm:prSet presAssocID="{E33D9724-74DD-4163-9ED4-C745A2103EF0}" presName="Name111" presStyleLbl="parChTrans1D2" presStyleIdx="20" presStyleCnt="26"/>
      <dgm:spPr/>
      <dgm:t>
        <a:bodyPr/>
        <a:lstStyle/>
        <a:p>
          <a:endParaRPr lang="pt-BR"/>
        </a:p>
      </dgm:t>
    </dgm:pt>
    <dgm:pt modelId="{6D30C28B-2ED6-4C58-8391-92B96F0E654C}" type="pres">
      <dgm:prSet presAssocID="{D947559D-2ED0-48A0-9400-4FC17FF27828}" presName="hierRoot3" presStyleCnt="0">
        <dgm:presLayoutVars>
          <dgm:hierBranch val="init"/>
        </dgm:presLayoutVars>
      </dgm:prSet>
      <dgm:spPr/>
    </dgm:pt>
    <dgm:pt modelId="{47C11B51-D872-4A4C-BC64-1A776A9370C9}" type="pres">
      <dgm:prSet presAssocID="{D947559D-2ED0-48A0-9400-4FC17FF27828}" presName="rootComposite3" presStyleCnt="0"/>
      <dgm:spPr/>
    </dgm:pt>
    <dgm:pt modelId="{EAD89DA1-EC47-4100-AF4C-20E2D05E74DE}" type="pres">
      <dgm:prSet presAssocID="{D947559D-2ED0-48A0-9400-4FC17FF27828}" presName="rootText3" presStyleLbl="asst1" presStyleIdx="11" presStyleCnt="17" custScaleX="905402" custScaleY="406000" custLinFactNeighborX="48047" custLinFactNeighborY="2069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64FAF85-7952-4489-B7C0-BB080AE5C3E0}" type="pres">
      <dgm:prSet presAssocID="{D947559D-2ED0-48A0-9400-4FC17FF27828}" presName="rootConnector3" presStyleLbl="asst1" presStyleIdx="11" presStyleCnt="17"/>
      <dgm:spPr/>
      <dgm:t>
        <a:bodyPr/>
        <a:lstStyle/>
        <a:p>
          <a:endParaRPr lang="pt-BR"/>
        </a:p>
      </dgm:t>
    </dgm:pt>
    <dgm:pt modelId="{CB372856-E334-4992-9F9C-48DF9AFD7377}" type="pres">
      <dgm:prSet presAssocID="{D947559D-2ED0-48A0-9400-4FC17FF27828}" presName="hierChild6" presStyleCnt="0"/>
      <dgm:spPr/>
    </dgm:pt>
    <dgm:pt modelId="{552A2147-FC6E-4AD2-B3BB-ADEDFC36D229}" type="pres">
      <dgm:prSet presAssocID="{D947559D-2ED0-48A0-9400-4FC17FF27828}" presName="hierChild7" presStyleCnt="0"/>
      <dgm:spPr/>
    </dgm:pt>
    <dgm:pt modelId="{E07965CF-E0BF-45A0-BB6D-E33734159D1B}" type="pres">
      <dgm:prSet presAssocID="{3951B098-13D3-4CD8-9470-676ED0CE9C34}" presName="Name111" presStyleLbl="parChTrans1D2" presStyleIdx="21" presStyleCnt="26"/>
      <dgm:spPr/>
      <dgm:t>
        <a:bodyPr/>
        <a:lstStyle/>
        <a:p>
          <a:endParaRPr lang="pt-BR"/>
        </a:p>
      </dgm:t>
    </dgm:pt>
    <dgm:pt modelId="{1798317C-DE43-40A5-A1D0-7E2C1BDE520E}" type="pres">
      <dgm:prSet presAssocID="{339CC403-0BD3-40A2-8BB7-E3453A122C3A}" presName="hierRoot3" presStyleCnt="0">
        <dgm:presLayoutVars>
          <dgm:hierBranch val="init"/>
        </dgm:presLayoutVars>
      </dgm:prSet>
      <dgm:spPr/>
    </dgm:pt>
    <dgm:pt modelId="{5037A7B1-3BF9-4429-9990-6A867B4FD462}" type="pres">
      <dgm:prSet presAssocID="{339CC403-0BD3-40A2-8BB7-E3453A122C3A}" presName="rootComposite3" presStyleCnt="0"/>
      <dgm:spPr/>
    </dgm:pt>
    <dgm:pt modelId="{104C21B4-62EF-4E24-837B-7A40F4D09C73}" type="pres">
      <dgm:prSet presAssocID="{339CC403-0BD3-40A2-8BB7-E3453A122C3A}" presName="rootText3" presStyleLbl="asst1" presStyleIdx="12" presStyleCnt="17" custScaleX="905402" custScaleY="406000" custLinFactY="97412" custLinFactNeighborX="-48315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74629E0-83A9-4FC4-837F-E6B77B558040}" type="pres">
      <dgm:prSet presAssocID="{339CC403-0BD3-40A2-8BB7-E3453A122C3A}" presName="rootConnector3" presStyleLbl="asst1" presStyleIdx="12" presStyleCnt="17"/>
      <dgm:spPr/>
      <dgm:t>
        <a:bodyPr/>
        <a:lstStyle/>
        <a:p>
          <a:endParaRPr lang="pt-BR"/>
        </a:p>
      </dgm:t>
    </dgm:pt>
    <dgm:pt modelId="{D7190EF2-EC45-4654-8A10-B6ABD2435268}" type="pres">
      <dgm:prSet presAssocID="{339CC403-0BD3-40A2-8BB7-E3453A122C3A}" presName="hierChild6" presStyleCnt="0"/>
      <dgm:spPr/>
    </dgm:pt>
    <dgm:pt modelId="{3C7573BA-4AA0-44A3-9D3C-18F1DF28A702}" type="pres">
      <dgm:prSet presAssocID="{339CC403-0BD3-40A2-8BB7-E3453A122C3A}" presName="hierChild7" presStyleCnt="0"/>
      <dgm:spPr/>
    </dgm:pt>
    <dgm:pt modelId="{FC3B47DB-1EE5-4BB3-A89D-E574DE08A879}" type="pres">
      <dgm:prSet presAssocID="{326B7C6E-72F0-47A6-8CE5-1E7DB05DF33A}" presName="Name111" presStyleLbl="parChTrans1D2" presStyleIdx="22" presStyleCnt="26"/>
      <dgm:spPr/>
      <dgm:t>
        <a:bodyPr/>
        <a:lstStyle/>
        <a:p>
          <a:endParaRPr lang="pt-BR"/>
        </a:p>
      </dgm:t>
    </dgm:pt>
    <dgm:pt modelId="{D1FB052A-6A91-46A6-ADCE-0F2E3B943B27}" type="pres">
      <dgm:prSet presAssocID="{72C6702B-C436-4B09-B12C-9F9C3CCFAE55}" presName="hierRoot3" presStyleCnt="0">
        <dgm:presLayoutVars>
          <dgm:hierBranch val="init"/>
        </dgm:presLayoutVars>
      </dgm:prSet>
      <dgm:spPr/>
    </dgm:pt>
    <dgm:pt modelId="{14B2638F-EBA8-4EA1-A21B-EF01996987EF}" type="pres">
      <dgm:prSet presAssocID="{72C6702B-C436-4B09-B12C-9F9C3CCFAE55}" presName="rootComposite3" presStyleCnt="0"/>
      <dgm:spPr/>
    </dgm:pt>
    <dgm:pt modelId="{F1D0A687-25EE-4526-912A-DFCD86FF7930}" type="pres">
      <dgm:prSet presAssocID="{72C6702B-C436-4B09-B12C-9F9C3CCFAE55}" presName="rootText3" presStyleLbl="asst1" presStyleIdx="13" presStyleCnt="17" custScaleX="905402" custScaleY="406000" custLinFactNeighborX="44970" custLinFactNeighborY="174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8CD35E8-BABF-4C4C-B1B3-2969C76D4DCC}" type="pres">
      <dgm:prSet presAssocID="{72C6702B-C436-4B09-B12C-9F9C3CCFAE55}" presName="rootConnector3" presStyleLbl="asst1" presStyleIdx="13" presStyleCnt="17"/>
      <dgm:spPr/>
      <dgm:t>
        <a:bodyPr/>
        <a:lstStyle/>
        <a:p>
          <a:endParaRPr lang="pt-BR"/>
        </a:p>
      </dgm:t>
    </dgm:pt>
    <dgm:pt modelId="{EA87F931-6B9A-4ED1-9AD4-074AAA5C7B5A}" type="pres">
      <dgm:prSet presAssocID="{72C6702B-C436-4B09-B12C-9F9C3CCFAE55}" presName="hierChild6" presStyleCnt="0"/>
      <dgm:spPr/>
    </dgm:pt>
    <dgm:pt modelId="{F0705107-E50A-44B0-A94A-723C49BCE407}" type="pres">
      <dgm:prSet presAssocID="{72C6702B-C436-4B09-B12C-9F9C3CCFAE55}" presName="hierChild7" presStyleCnt="0"/>
      <dgm:spPr/>
    </dgm:pt>
    <dgm:pt modelId="{286F7944-E055-4EA2-9ADE-BBA0C80CA6D9}" type="pres">
      <dgm:prSet presAssocID="{2B0C38E3-5F6E-410B-9BB5-FDF0533A910A}" presName="Name111" presStyleLbl="parChTrans1D2" presStyleIdx="23" presStyleCnt="26"/>
      <dgm:spPr/>
      <dgm:t>
        <a:bodyPr/>
        <a:lstStyle/>
        <a:p>
          <a:endParaRPr lang="pt-BR"/>
        </a:p>
      </dgm:t>
    </dgm:pt>
    <dgm:pt modelId="{D2DA51BA-D5EB-4A48-A982-AFB50C315535}" type="pres">
      <dgm:prSet presAssocID="{A99E1604-4838-4B8A-A11D-EBCD57711E3A}" presName="hierRoot3" presStyleCnt="0">
        <dgm:presLayoutVars>
          <dgm:hierBranch val="init"/>
        </dgm:presLayoutVars>
      </dgm:prSet>
      <dgm:spPr/>
    </dgm:pt>
    <dgm:pt modelId="{A3E57881-FA14-4754-91C0-9AD3A46C20D8}" type="pres">
      <dgm:prSet presAssocID="{A99E1604-4838-4B8A-A11D-EBCD57711E3A}" presName="rootComposite3" presStyleCnt="0"/>
      <dgm:spPr/>
    </dgm:pt>
    <dgm:pt modelId="{2E898BC2-E9AF-4D3E-B90D-73C5CC06AD16}" type="pres">
      <dgm:prSet presAssocID="{A99E1604-4838-4B8A-A11D-EBCD57711E3A}" presName="rootText3" presStyleLbl="asst1" presStyleIdx="14" presStyleCnt="17" custScaleX="905402" custScaleY="406000" custLinFactY="100000" custLinFactNeighborX="-45239" custLinFactNeighborY="12939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2B9D83D-4051-4381-8731-ED9B71BD93BC}" type="pres">
      <dgm:prSet presAssocID="{A99E1604-4838-4B8A-A11D-EBCD57711E3A}" presName="rootConnector3" presStyleLbl="asst1" presStyleIdx="14" presStyleCnt="17"/>
      <dgm:spPr/>
      <dgm:t>
        <a:bodyPr/>
        <a:lstStyle/>
        <a:p>
          <a:endParaRPr lang="pt-BR"/>
        </a:p>
      </dgm:t>
    </dgm:pt>
    <dgm:pt modelId="{E50DD6C0-172A-470E-A8C0-FAA5E945F24B}" type="pres">
      <dgm:prSet presAssocID="{A99E1604-4838-4B8A-A11D-EBCD57711E3A}" presName="hierChild6" presStyleCnt="0"/>
      <dgm:spPr/>
    </dgm:pt>
    <dgm:pt modelId="{5FAADD08-0D11-4627-AA96-7EDB7C85C465}" type="pres">
      <dgm:prSet presAssocID="{A99E1604-4838-4B8A-A11D-EBCD57711E3A}" presName="hierChild7" presStyleCnt="0"/>
      <dgm:spPr/>
    </dgm:pt>
    <dgm:pt modelId="{AB6F7D0F-1EB1-4570-82A7-3D4D68CE15E9}" type="pres">
      <dgm:prSet presAssocID="{12FBF11D-C1BC-488D-AE8F-C852B6CABEC8}" presName="Name111" presStyleLbl="parChTrans1D2" presStyleIdx="24" presStyleCnt="26"/>
      <dgm:spPr/>
      <dgm:t>
        <a:bodyPr/>
        <a:lstStyle/>
        <a:p>
          <a:endParaRPr lang="pt-BR"/>
        </a:p>
      </dgm:t>
    </dgm:pt>
    <dgm:pt modelId="{2097750C-EFCB-4C74-832E-20DDAB770339}" type="pres">
      <dgm:prSet presAssocID="{C0445972-EDB2-44F7-96DC-9A637DDD6580}" presName="hierRoot3" presStyleCnt="0">
        <dgm:presLayoutVars>
          <dgm:hierBranch val="init"/>
        </dgm:presLayoutVars>
      </dgm:prSet>
      <dgm:spPr/>
    </dgm:pt>
    <dgm:pt modelId="{C088AD1A-B97F-4A2D-92B8-A5653695F7DF}" type="pres">
      <dgm:prSet presAssocID="{C0445972-EDB2-44F7-96DC-9A637DDD6580}" presName="rootComposite3" presStyleCnt="0"/>
      <dgm:spPr/>
    </dgm:pt>
    <dgm:pt modelId="{9FFA041F-2C08-4ABD-831E-91516D7A112E}" type="pres">
      <dgm:prSet presAssocID="{C0445972-EDB2-44F7-96DC-9A637DDD6580}" presName="rootText3" presStyleLbl="asst1" presStyleIdx="15" presStyleCnt="17" custScaleX="905402" custScaleY="406000" custLinFactNeighborX="44970" custLinFactNeighborY="144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59B29DA-B7BC-40EB-90EA-40EAFD633CFE}" type="pres">
      <dgm:prSet presAssocID="{C0445972-EDB2-44F7-96DC-9A637DDD6580}" presName="rootConnector3" presStyleLbl="asst1" presStyleIdx="15" presStyleCnt="17"/>
      <dgm:spPr/>
      <dgm:t>
        <a:bodyPr/>
        <a:lstStyle/>
        <a:p>
          <a:endParaRPr lang="pt-BR"/>
        </a:p>
      </dgm:t>
    </dgm:pt>
    <dgm:pt modelId="{94C9B90E-3D60-4073-8579-148FF848D189}" type="pres">
      <dgm:prSet presAssocID="{C0445972-EDB2-44F7-96DC-9A637DDD6580}" presName="hierChild6" presStyleCnt="0"/>
      <dgm:spPr/>
    </dgm:pt>
    <dgm:pt modelId="{5DF3BB21-5BA3-4204-88F7-1B389F5E0E4A}" type="pres">
      <dgm:prSet presAssocID="{C0445972-EDB2-44F7-96DC-9A637DDD6580}" presName="hierChild7" presStyleCnt="0"/>
      <dgm:spPr/>
    </dgm:pt>
    <dgm:pt modelId="{3AFC7682-544E-497D-A591-70CEC60DA0A0}" type="pres">
      <dgm:prSet presAssocID="{C7193DDA-D5AE-457D-A2F9-0B96D36108F3}" presName="Name111" presStyleLbl="parChTrans1D2" presStyleIdx="25" presStyleCnt="26"/>
      <dgm:spPr/>
      <dgm:t>
        <a:bodyPr/>
        <a:lstStyle/>
        <a:p>
          <a:endParaRPr lang="pt-BR"/>
        </a:p>
      </dgm:t>
    </dgm:pt>
    <dgm:pt modelId="{A5DD0826-4E74-4290-B4F6-46444A040A4E}" type="pres">
      <dgm:prSet presAssocID="{0D5CE669-9964-4AF2-AFBC-348088018480}" presName="hierRoot3" presStyleCnt="0">
        <dgm:presLayoutVars>
          <dgm:hierBranch val="init"/>
        </dgm:presLayoutVars>
      </dgm:prSet>
      <dgm:spPr/>
    </dgm:pt>
    <dgm:pt modelId="{F5DEC309-2AB1-47B9-B7B9-D1B4431E3D04}" type="pres">
      <dgm:prSet presAssocID="{0D5CE669-9964-4AF2-AFBC-348088018480}" presName="rootComposite3" presStyleCnt="0"/>
      <dgm:spPr/>
    </dgm:pt>
    <dgm:pt modelId="{97C4D081-C548-4EEF-9EBE-3AEE903BA7DD}" type="pres">
      <dgm:prSet presAssocID="{0D5CE669-9964-4AF2-AFBC-348088018480}" presName="rootText3" presStyleLbl="asst1" presStyleIdx="16" presStyleCnt="17" custScaleX="905402" custScaleY="406000" custLinFactX="469664" custLinFactNeighborX="500000" custLinFactNeighborY="-905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918AE82-640F-4325-BB36-6281BFA218FA}" type="pres">
      <dgm:prSet presAssocID="{0D5CE669-9964-4AF2-AFBC-348088018480}" presName="rootConnector3" presStyleLbl="asst1" presStyleIdx="16" presStyleCnt="17"/>
      <dgm:spPr/>
      <dgm:t>
        <a:bodyPr/>
        <a:lstStyle/>
        <a:p>
          <a:endParaRPr lang="pt-BR"/>
        </a:p>
      </dgm:t>
    </dgm:pt>
    <dgm:pt modelId="{3A8440EC-AE7A-4516-B2E8-868CCA161277}" type="pres">
      <dgm:prSet presAssocID="{0D5CE669-9964-4AF2-AFBC-348088018480}" presName="hierChild6" presStyleCnt="0"/>
      <dgm:spPr/>
    </dgm:pt>
    <dgm:pt modelId="{6EA92718-C020-4338-809D-04C9F81ACD8D}" type="pres">
      <dgm:prSet presAssocID="{0D5CE669-9964-4AF2-AFBC-348088018480}" presName="hierChild7" presStyleCnt="0"/>
      <dgm:spPr/>
    </dgm:pt>
  </dgm:ptLst>
  <dgm:cxnLst>
    <dgm:cxn modelId="{08488879-BDEB-4E74-B41F-3E0E1130BA38}" type="presOf" srcId="{DBAF29C3-4D55-4239-B5EE-60679D1CAF09}" destId="{599AE537-6720-44F5-864B-3695A83C432E}" srcOrd="1" destOrd="0" presId="urn:microsoft.com/office/officeart/2005/8/layout/orgChart1"/>
    <dgm:cxn modelId="{854B42AD-3365-4E39-9AE4-E86654D444B1}" type="presOf" srcId="{6473F406-435C-463C-9F52-212D5F5065BA}" destId="{419B6C13-3A2F-43A7-8254-D17435D3EC09}" srcOrd="0" destOrd="0" presId="urn:microsoft.com/office/officeart/2005/8/layout/orgChart1"/>
    <dgm:cxn modelId="{5017AA53-C3C4-4835-A4D3-28B67A35BF8C}" type="presOf" srcId="{29FEF481-264D-4455-B7C3-A4AF640C17FF}" destId="{5EA6C595-66D9-4E6D-BA05-156FA9D2F9AF}" srcOrd="1" destOrd="0" presId="urn:microsoft.com/office/officeart/2005/8/layout/orgChart1"/>
    <dgm:cxn modelId="{30101019-AFB1-4E71-BF05-82E35ADCC579}" type="presOf" srcId="{0D5CE669-9964-4AF2-AFBC-348088018480}" destId="{97C4D081-C548-4EEF-9EBE-3AEE903BA7DD}" srcOrd="0" destOrd="0" presId="urn:microsoft.com/office/officeart/2005/8/layout/orgChart1"/>
    <dgm:cxn modelId="{74F7C781-9B4B-4F16-BF93-BDA19F9EF2D8}" type="presOf" srcId="{394402DA-DEBA-4A6D-92BE-42F5941B956D}" destId="{C520A2CA-1207-4AA7-8423-63050ECDCE6B}" srcOrd="0" destOrd="0" presId="urn:microsoft.com/office/officeart/2005/8/layout/orgChart1"/>
    <dgm:cxn modelId="{BCE99919-CDA1-4553-AB1B-5C3222C0D5A7}" type="presOf" srcId="{D7E74657-918D-4E97-8BD0-0E9332268B9C}" destId="{F28AE297-B2DF-450B-BAEA-5D3C27EC2BEA}" srcOrd="0" destOrd="0" presId="urn:microsoft.com/office/officeart/2005/8/layout/orgChart1"/>
    <dgm:cxn modelId="{71D3C576-5436-4DB5-8C90-E00DC486A3AA}" type="presOf" srcId="{71F44EEB-6398-4A95-ABCD-4A316E517D16}" destId="{79464C0C-0AA1-4454-AEBD-C0C95366581E}" srcOrd="0" destOrd="0" presId="urn:microsoft.com/office/officeart/2005/8/layout/orgChart1"/>
    <dgm:cxn modelId="{5B6A0846-29F2-4C9E-B81F-E86BB525CB7C}" srcId="{EFCB12C9-EDFE-48CD-8F8C-1FE27169F3F3}" destId="{A3BEC543-BACF-49BD-B474-02B129A958E8}" srcOrd="7" destOrd="0" parTransId="{A746407A-3A5A-4A1F-8358-08029DC993E7}" sibTransId="{43F0C361-402E-4E9C-A54D-7A00C0ECE34D}"/>
    <dgm:cxn modelId="{25187820-70F4-4135-99A7-BA6BF52AE6C0}" type="presOf" srcId="{160A94F2-CCF0-4EDC-AB5E-85A22119DA2E}" destId="{54587A01-EA6B-4317-AA92-D03E18BFBF2F}" srcOrd="0" destOrd="0" presId="urn:microsoft.com/office/officeart/2005/8/layout/orgChart1"/>
    <dgm:cxn modelId="{A60E91AD-27F6-4DEE-B11F-1DD4744571DE}" type="presOf" srcId="{3951B098-13D3-4CD8-9470-676ED0CE9C34}" destId="{E07965CF-E0BF-45A0-BB6D-E33734159D1B}" srcOrd="0" destOrd="0" presId="urn:microsoft.com/office/officeart/2005/8/layout/orgChart1"/>
    <dgm:cxn modelId="{3F3934FA-0D0E-4475-B832-5341FEBFA8BF}" type="presOf" srcId="{339CC403-0BD3-40A2-8BB7-E3453A122C3A}" destId="{104C21B4-62EF-4E24-837B-7A40F4D09C73}" srcOrd="0" destOrd="0" presId="urn:microsoft.com/office/officeart/2005/8/layout/orgChart1"/>
    <dgm:cxn modelId="{B83FAE50-42B2-419A-A7E3-3141BA5BDECE}" srcId="{EFCB12C9-EDFE-48CD-8F8C-1FE27169F3F3}" destId="{0D5CE669-9964-4AF2-AFBC-348088018480}" srcOrd="16" destOrd="0" parTransId="{C7193DDA-D5AE-457D-A2F9-0B96D36108F3}" sibTransId="{7ED7B247-3D8E-47F0-91DA-71F8E700F995}"/>
    <dgm:cxn modelId="{9CD17B89-9EEE-4575-9599-8B520A35FD41}" type="presOf" srcId="{5386D2F5-351F-4932-AC1F-395C7E477212}" destId="{8865868B-FE6F-4D9C-AA90-2E61A7F99037}" srcOrd="1" destOrd="0" presId="urn:microsoft.com/office/officeart/2005/8/layout/orgChart1"/>
    <dgm:cxn modelId="{77596AB1-6B67-4528-8EA2-CD038222D767}" srcId="{EFCB12C9-EDFE-48CD-8F8C-1FE27169F3F3}" destId="{D947559D-2ED0-48A0-9400-4FC17FF27828}" srcOrd="11" destOrd="0" parTransId="{E33D9724-74DD-4163-9ED4-C745A2103EF0}" sibTransId="{CFBC4FEE-B69D-48C6-AED7-D8145D145DC4}"/>
    <dgm:cxn modelId="{32C30CC3-9D59-4B02-A729-8F830F7830A4}" srcId="{EFCB12C9-EDFE-48CD-8F8C-1FE27169F3F3}" destId="{F140EECC-9ED2-4FC7-AC59-873AACD5F711}" srcOrd="24" destOrd="0" parTransId="{8D21C95F-B9ED-4593-B5A7-E25EB671F136}" sibTransId="{54179118-404D-4CA7-85AA-4239886F9EC8}"/>
    <dgm:cxn modelId="{E1EB8028-AB57-4B86-8E28-4206E850834F}" type="presOf" srcId="{A3BEC543-BACF-49BD-B474-02B129A958E8}" destId="{6685A4EC-8838-48A1-9096-EF154DDA457D}" srcOrd="0" destOrd="0" presId="urn:microsoft.com/office/officeart/2005/8/layout/orgChart1"/>
    <dgm:cxn modelId="{42DE5EAF-3D76-4750-937E-D9F43AC04A40}" type="presOf" srcId="{5694BE7E-2D64-4E29-8019-BACB63552882}" destId="{2BDA6144-CCEA-48C8-9CC0-E4FA077B72A3}" srcOrd="0" destOrd="0" presId="urn:microsoft.com/office/officeart/2005/8/layout/orgChart1"/>
    <dgm:cxn modelId="{B19115AD-0AE5-48F0-9290-F1CDD713C5F9}" type="presOf" srcId="{EFCB12C9-EDFE-48CD-8F8C-1FE27169F3F3}" destId="{DF441024-A3F5-4E68-B36B-6ADA9708AFDC}" srcOrd="1" destOrd="0" presId="urn:microsoft.com/office/officeart/2005/8/layout/orgChart1"/>
    <dgm:cxn modelId="{2C02048D-3E35-47C4-87BF-E151A2773B50}" srcId="{EFCB12C9-EDFE-48CD-8F8C-1FE27169F3F3}" destId="{A99E1604-4838-4B8A-A11D-EBCD57711E3A}" srcOrd="14" destOrd="0" parTransId="{2B0C38E3-5F6E-410B-9BB5-FDF0533A910A}" sibTransId="{4FFDDD44-5075-4E15-9EC9-EF1B49100CE9}"/>
    <dgm:cxn modelId="{CB780044-2A11-4FC4-8017-1F64423D193D}" type="presOf" srcId="{EFCB12C9-EDFE-48CD-8F8C-1FE27169F3F3}" destId="{80EBE231-2C8D-432F-B5B8-745804BA777E}" srcOrd="0" destOrd="0" presId="urn:microsoft.com/office/officeart/2005/8/layout/orgChart1"/>
    <dgm:cxn modelId="{7D5CFF01-CCF8-4CFB-AA9F-1844345675E8}" srcId="{EFCB12C9-EDFE-48CD-8F8C-1FE27169F3F3}" destId="{5386D2F5-351F-4932-AC1F-395C7E477212}" srcOrd="20" destOrd="0" parTransId="{A59E5F7B-8D1C-44A8-9107-622CFDD2179C}" sibTransId="{D8ECC7D6-7246-49B0-9105-1873114C4685}"/>
    <dgm:cxn modelId="{02C3E1B5-C9D3-4C1E-AA70-30C26419E0DC}" srcId="{EFCB12C9-EDFE-48CD-8F8C-1FE27169F3F3}" destId="{195049A9-2DBA-4C47-86B0-189602AD1433}" srcOrd="2" destOrd="0" parTransId="{9269E407-7C01-4854-A80A-FCC0479A18E6}" sibTransId="{9ADD6FB4-DC13-4012-BF84-CD0CACBCC159}"/>
    <dgm:cxn modelId="{74DB3DB0-C604-489F-96A0-D0B7B5D407F8}" type="presOf" srcId="{B04ED548-6587-480A-86BB-8451937C8639}" destId="{4EFF23B7-8900-4CDF-973B-86166EF2F4AC}" srcOrd="0" destOrd="0" presId="urn:microsoft.com/office/officeart/2005/8/layout/orgChart1"/>
    <dgm:cxn modelId="{41ACAFF5-A9A6-474D-B707-C184BD69230A}" type="presOf" srcId="{8C6409A6-66AC-4A99-8569-43B986A30DEC}" destId="{27E1ED26-0AC4-47D6-82DB-FCB720A07524}" srcOrd="1" destOrd="0" presId="urn:microsoft.com/office/officeart/2005/8/layout/orgChart1"/>
    <dgm:cxn modelId="{125B837B-C81B-4C6E-A4A3-DA3CB0EAD4BF}" type="presOf" srcId="{F7EFCF59-54B6-4C06-8F72-59A2B38313BF}" destId="{53D91E56-E5DD-4934-ACD3-764A12210412}" srcOrd="0" destOrd="0" presId="urn:microsoft.com/office/officeart/2005/8/layout/orgChart1"/>
    <dgm:cxn modelId="{CB548C12-DDD1-41BA-832A-A14C01988B76}" type="presOf" srcId="{6847AE4E-1D0D-4F82-AE66-300400775D7B}" destId="{76FEC5AC-186E-4986-B14F-56DC63DA16D6}" srcOrd="0" destOrd="0" presId="urn:microsoft.com/office/officeart/2005/8/layout/orgChart1"/>
    <dgm:cxn modelId="{932945D0-5A2A-4429-96EE-7BC70E2F3D64}" type="presOf" srcId="{A99E1604-4838-4B8A-A11D-EBCD57711E3A}" destId="{2E898BC2-E9AF-4D3E-B90D-73C5CC06AD16}" srcOrd="0" destOrd="0" presId="urn:microsoft.com/office/officeart/2005/8/layout/orgChart1"/>
    <dgm:cxn modelId="{51499630-028D-4A31-9840-9C05124DDCD2}" type="presOf" srcId="{9269E407-7C01-4854-A80A-FCC0479A18E6}" destId="{B0E427F0-2A2A-4E71-98AE-6707DAAC3894}" srcOrd="0" destOrd="0" presId="urn:microsoft.com/office/officeart/2005/8/layout/orgChart1"/>
    <dgm:cxn modelId="{8A53275F-AB1F-4152-B098-66960AD83338}" type="presOf" srcId="{F140EECC-9ED2-4FC7-AC59-873AACD5F711}" destId="{877FA41B-94B6-452D-89F6-D320721EBC00}" srcOrd="1" destOrd="0" presId="urn:microsoft.com/office/officeart/2005/8/layout/orgChart1"/>
    <dgm:cxn modelId="{6879EC03-7101-4F9F-B4D3-90418F6ACDA1}" type="presOf" srcId="{57372853-B16B-4DF3-A6FF-C662E3151D16}" destId="{9054C37D-229B-4E38-B20B-4670CAE39DA1}" srcOrd="1" destOrd="0" presId="urn:microsoft.com/office/officeart/2005/8/layout/orgChart1"/>
    <dgm:cxn modelId="{A1719720-8824-408A-8343-7664BEA6B3AC}" srcId="{EFCB12C9-EDFE-48CD-8F8C-1FE27169F3F3}" destId="{339CC403-0BD3-40A2-8BB7-E3453A122C3A}" srcOrd="12" destOrd="0" parTransId="{3951B098-13D3-4CD8-9470-676ED0CE9C34}" sibTransId="{E119EFA6-B896-4D32-9B2F-922BD249602C}"/>
    <dgm:cxn modelId="{D16F513F-25FE-4D32-8989-B23B5A8567AF}" type="presOf" srcId="{48A139D7-5860-487A-ACEF-AAA6DB234005}" destId="{D27F89FF-C522-43B5-849D-E5C695C3A944}" srcOrd="0" destOrd="0" presId="urn:microsoft.com/office/officeart/2005/8/layout/orgChart1"/>
    <dgm:cxn modelId="{8BC68D91-E290-475C-8347-8495D90B491F}" type="presOf" srcId="{195049A9-2DBA-4C47-86B0-189602AD1433}" destId="{B0D05243-FAEB-4B5A-89ED-9BA0470DD097}" srcOrd="1" destOrd="0" presId="urn:microsoft.com/office/officeart/2005/8/layout/orgChart1"/>
    <dgm:cxn modelId="{F61C5E71-A706-4331-84CF-17AA1F560643}" srcId="{EFCB12C9-EDFE-48CD-8F8C-1FE27169F3F3}" destId="{E2ED4900-6014-4E17-8DE1-B0A3F499F2B1}" srcOrd="19" destOrd="0" parTransId="{A553D636-8A8B-4110-AC71-D33F3ACEE0F6}" sibTransId="{138F3B48-4F4B-4C28-8F59-48048270194D}"/>
    <dgm:cxn modelId="{80CD2B14-2AA8-4AD7-92A4-BE44E0E18758}" type="presOf" srcId="{12FBF11D-C1BC-488D-AE8F-C852B6CABEC8}" destId="{AB6F7D0F-1EB1-4570-82A7-3D4D68CE15E9}" srcOrd="0" destOrd="0" presId="urn:microsoft.com/office/officeart/2005/8/layout/orgChart1"/>
    <dgm:cxn modelId="{7E163CE0-AEDC-435E-8E17-4D8FB7A62874}" type="presOf" srcId="{72C6702B-C436-4B09-B12C-9F9C3CCFAE55}" destId="{38CD35E8-BABF-4C4C-B1B3-2969C76D4DCC}" srcOrd="1" destOrd="0" presId="urn:microsoft.com/office/officeart/2005/8/layout/orgChart1"/>
    <dgm:cxn modelId="{FED27A93-56FF-44AB-94BE-45F4F2DE7D46}" srcId="{EFCB12C9-EDFE-48CD-8F8C-1FE27169F3F3}" destId="{9D51158B-C2B3-4A21-8513-0659DD3C15F1}" srcOrd="23" destOrd="0" parTransId="{D7E74657-918D-4E97-8BD0-0E9332268B9C}" sibTransId="{2ED32C99-5620-43B9-98A9-9BF79926CE85}"/>
    <dgm:cxn modelId="{4E06566F-DD01-4107-915B-6E3B78BA9CF0}" type="presOf" srcId="{C7193DDA-D5AE-457D-A2F9-0B96D36108F3}" destId="{3AFC7682-544E-497D-A591-70CEC60DA0A0}" srcOrd="0" destOrd="0" presId="urn:microsoft.com/office/officeart/2005/8/layout/orgChart1"/>
    <dgm:cxn modelId="{8D233455-4ECD-43E2-ADFE-E9CA7E498583}" type="presOf" srcId="{D947559D-2ED0-48A0-9400-4FC17FF27828}" destId="{EAD89DA1-EC47-4100-AF4C-20E2D05E74DE}" srcOrd="0" destOrd="0" presId="urn:microsoft.com/office/officeart/2005/8/layout/orgChart1"/>
    <dgm:cxn modelId="{6D269600-A110-4541-B2D2-8E072CFE8800}" type="presOf" srcId="{DD599EC6-299C-4726-8A87-A6A453F3F44E}" destId="{367F665D-2EBD-45E5-86F6-D71C8ED615A3}" srcOrd="0" destOrd="0" presId="urn:microsoft.com/office/officeart/2005/8/layout/orgChart1"/>
    <dgm:cxn modelId="{72F381F5-B27D-4F47-9B4A-AF336F61EDD4}" type="presOf" srcId="{B54E542A-ED62-4CC1-A78B-6DB59D5D0867}" destId="{38673F11-3673-4DE0-85B6-A73494FB22DB}" srcOrd="0" destOrd="0" presId="urn:microsoft.com/office/officeart/2005/8/layout/orgChart1"/>
    <dgm:cxn modelId="{35803775-A208-4786-BB32-BE0EF9A14DC6}" type="presOf" srcId="{C0445972-EDB2-44F7-96DC-9A637DDD6580}" destId="{9FFA041F-2C08-4ABD-831E-91516D7A112E}" srcOrd="0" destOrd="0" presId="urn:microsoft.com/office/officeart/2005/8/layout/orgChart1"/>
    <dgm:cxn modelId="{396F108A-FAB7-4496-BECA-D31295E7A00D}" type="presOf" srcId="{60354C25-7D4B-4444-9463-99AC64D1EE5D}" destId="{B8D564EC-AA01-4575-BB9A-9E8EA1D60319}" srcOrd="0" destOrd="0" presId="urn:microsoft.com/office/officeart/2005/8/layout/orgChart1"/>
    <dgm:cxn modelId="{1B876BA0-A0F5-417B-9C46-1A8D9AB5C9B6}" srcId="{EFCB12C9-EDFE-48CD-8F8C-1FE27169F3F3}" destId="{545DD6BD-F572-4990-9EE4-5F44A1C5ECA6}" srcOrd="25" destOrd="0" parTransId="{6473F406-435C-463C-9F52-212D5F5065BA}" sibTransId="{AF1EF535-61F6-49A0-B7AC-E31F6284CFE5}"/>
    <dgm:cxn modelId="{D7699F8F-2551-4A54-A475-9B65B6543154}" srcId="{EFCB12C9-EDFE-48CD-8F8C-1FE27169F3F3}" destId="{F7EFCF59-54B6-4C06-8F72-59A2B38313BF}" srcOrd="21" destOrd="0" parTransId="{160A94F2-CCF0-4EDC-AB5E-85A22119DA2E}" sibTransId="{33C09814-CC78-47C7-8517-811FECE33B4F}"/>
    <dgm:cxn modelId="{4C4D9745-44CB-4ABF-83C6-B2CC8DC488B2}" type="presOf" srcId="{2B0C38E3-5F6E-410B-9BB5-FDF0533A910A}" destId="{286F7944-E055-4EA2-9ADE-BBA0C80CA6D9}" srcOrd="0" destOrd="0" presId="urn:microsoft.com/office/officeart/2005/8/layout/orgChart1"/>
    <dgm:cxn modelId="{A005403C-1BF1-42BC-AD5A-33A7D744C39D}" type="presOf" srcId="{195049A9-2DBA-4C47-86B0-189602AD1433}" destId="{C53A9846-1511-4728-A472-886D787DB65E}" srcOrd="0" destOrd="0" presId="urn:microsoft.com/office/officeart/2005/8/layout/orgChart1"/>
    <dgm:cxn modelId="{C5148BAF-46B1-4065-9B84-EFD9DE87AB70}" type="presOf" srcId="{E33D9724-74DD-4163-9ED4-C745A2103EF0}" destId="{E3622300-1DBB-4CD6-AFC9-11D46234125A}" srcOrd="0" destOrd="0" presId="urn:microsoft.com/office/officeart/2005/8/layout/orgChart1"/>
    <dgm:cxn modelId="{7CC04248-3F15-404D-A7EA-E40A596EA031}" type="presOf" srcId="{71F44EEB-6398-4A95-ABCD-4A316E517D16}" destId="{81A57782-9A35-423B-8328-5C8E7845B53F}" srcOrd="1" destOrd="0" presId="urn:microsoft.com/office/officeart/2005/8/layout/orgChart1"/>
    <dgm:cxn modelId="{2794B504-2269-4208-A2FA-C816B47C347C}" type="presOf" srcId="{E2ED4900-6014-4E17-8DE1-B0A3F499F2B1}" destId="{F55B893B-3597-4087-9B4E-B26790B29719}" srcOrd="0" destOrd="0" presId="urn:microsoft.com/office/officeart/2005/8/layout/orgChart1"/>
    <dgm:cxn modelId="{ABA99A97-8A27-43CA-9FF9-C88010029FB1}" type="presOf" srcId="{A746407A-3A5A-4A1F-8358-08029DC993E7}" destId="{94671600-0EBE-439E-A91D-BB1A384446FD}" srcOrd="0" destOrd="0" presId="urn:microsoft.com/office/officeart/2005/8/layout/orgChart1"/>
    <dgm:cxn modelId="{76D2293A-391A-4A2B-BB49-FBD732CC08C8}" type="presOf" srcId="{DBAF29C3-4D55-4239-B5EE-60679D1CAF09}" destId="{EA20F050-58EB-4741-8E59-B9150BE574D8}" srcOrd="0" destOrd="0" presId="urn:microsoft.com/office/officeart/2005/8/layout/orgChart1"/>
    <dgm:cxn modelId="{541B278B-F9D1-4AAC-A6A6-4BDE86BC1B75}" type="presOf" srcId="{D947559D-2ED0-48A0-9400-4FC17FF27828}" destId="{464FAF85-7952-4489-B7C0-BB080AE5C3E0}" srcOrd="1" destOrd="0" presId="urn:microsoft.com/office/officeart/2005/8/layout/orgChart1"/>
    <dgm:cxn modelId="{C5529E01-9781-4DCE-8882-411CA338E78C}" type="presOf" srcId="{F7EFCF59-54B6-4C06-8F72-59A2B38313BF}" destId="{48D754A1-C390-4337-83E0-7C55EB1178FE}" srcOrd="1" destOrd="0" presId="urn:microsoft.com/office/officeart/2005/8/layout/orgChart1"/>
    <dgm:cxn modelId="{ED9C3658-6C62-45D4-AEC8-049EECE207C9}" srcId="{EFCB12C9-EDFE-48CD-8F8C-1FE27169F3F3}" destId="{72C6702B-C436-4B09-B12C-9F9C3CCFAE55}" srcOrd="13" destOrd="0" parTransId="{326B7C6E-72F0-47A6-8CE5-1E7DB05DF33A}" sibTransId="{39EDD1B9-AB9D-440C-A479-EB71D4D2B7A1}"/>
    <dgm:cxn modelId="{B80C670A-1D35-4871-9F25-0076476CE1AF}" type="presOf" srcId="{A5BD5079-B749-4A3F-9F7D-F9BD864794B2}" destId="{6624972A-1D3A-4DDF-91A3-11EAADBCEB84}" srcOrd="1" destOrd="0" presId="urn:microsoft.com/office/officeart/2005/8/layout/orgChart1"/>
    <dgm:cxn modelId="{4CFF1188-800A-4208-85E9-5CC66B9BBEAD}" type="presOf" srcId="{A553D636-8A8B-4110-AC71-D33F3ACEE0F6}" destId="{C3BF58FE-2700-40F9-B6F8-850111764FAB}" srcOrd="0" destOrd="0" presId="urn:microsoft.com/office/officeart/2005/8/layout/orgChart1"/>
    <dgm:cxn modelId="{8CCC4202-08F2-48E1-97D4-BA46E8FA7744}" srcId="{EFCB12C9-EDFE-48CD-8F8C-1FE27169F3F3}" destId="{5AC1A811-57C0-4397-AECC-2A6877260D14}" srcOrd="18" destOrd="0" parTransId="{B54E542A-ED62-4CC1-A78B-6DB59D5D0867}" sibTransId="{7196078F-A3AE-45B2-903A-8A825C382DDE}"/>
    <dgm:cxn modelId="{87783BDE-3D3A-41BB-BD37-93967B7422D9}" type="presOf" srcId="{A5BD5079-B749-4A3F-9F7D-F9BD864794B2}" destId="{571EC9CB-2D8C-4CE5-8DDD-D07A39BF9575}" srcOrd="0" destOrd="0" presId="urn:microsoft.com/office/officeart/2005/8/layout/orgChart1"/>
    <dgm:cxn modelId="{44BCAD34-E8FE-467A-92D2-C07BBAA2F91D}" srcId="{EFCB12C9-EDFE-48CD-8F8C-1FE27169F3F3}" destId="{B04ED548-6587-480A-86BB-8451937C8639}" srcOrd="6" destOrd="0" parTransId="{2499FCC8-EA0C-4322-8486-BC03698E5701}" sibTransId="{B01E253E-B18D-445C-8BC3-1CF12FE91861}"/>
    <dgm:cxn modelId="{A8CCB458-A1AB-44C2-B703-F9E42365828F}" type="presOf" srcId="{8D21C95F-B9ED-4593-B5A7-E25EB671F136}" destId="{411C9F56-3628-4CE6-A1E9-3E86ED128E8A}" srcOrd="0" destOrd="0" presId="urn:microsoft.com/office/officeart/2005/8/layout/orgChart1"/>
    <dgm:cxn modelId="{BF49BBE7-EDC1-4BF4-A2FA-5907475E06AF}" type="presOf" srcId="{35A8B83F-6A36-49C3-A992-8EB336E8C02E}" destId="{C5CB8379-75E2-428C-A8B9-4E0BF8619069}" srcOrd="0" destOrd="0" presId="urn:microsoft.com/office/officeart/2005/8/layout/orgChart1"/>
    <dgm:cxn modelId="{E98044BA-EE96-4557-A938-E575D26C9417}" type="presOf" srcId="{5AC1A811-57C0-4397-AECC-2A6877260D14}" destId="{21C45047-9B4A-4CFB-B73E-82AE8009DA30}" srcOrd="0" destOrd="0" presId="urn:microsoft.com/office/officeart/2005/8/layout/orgChart1"/>
    <dgm:cxn modelId="{24151D88-AD59-4AAD-BF3E-EF0121BDBF5C}" type="presOf" srcId="{6847AE4E-1D0D-4F82-AE66-300400775D7B}" destId="{CB8D5381-4638-4571-A585-7B980CC20684}" srcOrd="1" destOrd="0" presId="urn:microsoft.com/office/officeart/2005/8/layout/orgChart1"/>
    <dgm:cxn modelId="{463EBAB8-BF29-4620-BA5C-4B9842B0E5D2}" type="presOf" srcId="{545DD6BD-F572-4990-9EE4-5F44A1C5ECA6}" destId="{94957DBD-3273-4A34-BE79-4212C409B2A2}" srcOrd="1" destOrd="0" presId="urn:microsoft.com/office/officeart/2005/8/layout/orgChart1"/>
    <dgm:cxn modelId="{0FC8785A-7261-4F6A-BF49-950E69044D6B}" type="presOf" srcId="{08D95A66-21C1-4F12-9911-8E4B278C4C34}" destId="{878910C4-61D4-44F6-A393-D725492DF770}" srcOrd="1" destOrd="0" presId="urn:microsoft.com/office/officeart/2005/8/layout/orgChart1"/>
    <dgm:cxn modelId="{750BCC0E-38A8-4E82-9264-820BC5DCDCE0}" type="presOf" srcId="{33FB67BB-8BF7-43DF-A2E5-129E3873EC88}" destId="{FBD80D6B-DF6A-4210-A1CF-04DD7D6E4FA3}" srcOrd="0" destOrd="0" presId="urn:microsoft.com/office/officeart/2005/8/layout/orgChart1"/>
    <dgm:cxn modelId="{489A74D2-BB09-46F0-8EEF-7BD35F8B6DF2}" type="presOf" srcId="{A59E5F7B-8D1C-44A8-9107-622CFDD2179C}" destId="{2B31DE51-0CAB-44A9-A092-2B8BBBB33183}" srcOrd="0" destOrd="0" presId="urn:microsoft.com/office/officeart/2005/8/layout/orgChart1"/>
    <dgm:cxn modelId="{F7A0B1D9-F07E-4737-872A-37E8595D201C}" srcId="{EFCB12C9-EDFE-48CD-8F8C-1FE27169F3F3}" destId="{33FB67BB-8BF7-43DF-A2E5-129E3873EC88}" srcOrd="0" destOrd="0" parTransId="{54DEE21E-3D83-4651-A455-8F6DEBB4960F}" sibTransId="{6E7CA0B4-0942-4EEA-8723-9CFF136B9FF2}"/>
    <dgm:cxn modelId="{46B7F53E-CA74-4769-9F66-912F254607DB}" type="presOf" srcId="{60D58EA3-B3B6-4243-8DDA-CBE15F095456}" destId="{AB952423-15CD-4DDA-8B48-C37D6236C86C}" srcOrd="0" destOrd="0" presId="urn:microsoft.com/office/officeart/2005/8/layout/orgChart1"/>
    <dgm:cxn modelId="{0744A7D2-4F78-456A-892B-E95419FF7E8E}" type="presOf" srcId="{08D95A66-21C1-4F12-9911-8E4B278C4C34}" destId="{5ECC4B44-DBF8-4DF5-BDAD-20B3EDFB88F7}" srcOrd="0" destOrd="0" presId="urn:microsoft.com/office/officeart/2005/8/layout/orgChart1"/>
    <dgm:cxn modelId="{86D53E09-75FA-4A4C-8939-193958DB7491}" type="presOf" srcId="{339CC403-0BD3-40A2-8BB7-E3453A122C3A}" destId="{874629E0-83A9-4FC4-837F-E6B77B558040}" srcOrd="1" destOrd="0" presId="urn:microsoft.com/office/officeart/2005/8/layout/orgChart1"/>
    <dgm:cxn modelId="{2B372172-3756-40C3-AE57-AE51FD442986}" srcId="{EFCB12C9-EDFE-48CD-8F8C-1FE27169F3F3}" destId="{8C6409A6-66AC-4A99-8569-43B986A30DEC}" srcOrd="22" destOrd="0" parTransId="{5694BE7E-2D64-4E29-8019-BACB63552882}" sibTransId="{B336F922-F223-42BD-B0ED-94E359E071C3}"/>
    <dgm:cxn modelId="{809A6369-F5A1-4327-8775-F1AFCEE24E2A}" type="presOf" srcId="{9D51158B-C2B3-4A21-8513-0659DD3C15F1}" destId="{D2A86A73-242C-4ADA-AD9B-962EE347C19C}" srcOrd="1" destOrd="0" presId="urn:microsoft.com/office/officeart/2005/8/layout/orgChart1"/>
    <dgm:cxn modelId="{F9BD4546-3CDE-4F13-A31F-0FEF0454A7AA}" type="presOf" srcId="{326B7C6E-72F0-47A6-8CE5-1E7DB05DF33A}" destId="{FC3B47DB-1EE5-4BB3-A89D-E574DE08A879}" srcOrd="0" destOrd="0" presId="urn:microsoft.com/office/officeart/2005/8/layout/orgChart1"/>
    <dgm:cxn modelId="{5D0312C6-4934-468E-9D45-F22F545EEC0B}" type="presOf" srcId="{A3BEC543-BACF-49BD-B474-02B129A958E8}" destId="{7F3A672F-1824-41A2-8ECC-11B1D88D8274}" srcOrd="1" destOrd="0" presId="urn:microsoft.com/office/officeart/2005/8/layout/orgChart1"/>
    <dgm:cxn modelId="{54FE0902-BF98-406E-ACFA-D2FE658DDB08}" srcId="{EFCB12C9-EDFE-48CD-8F8C-1FE27169F3F3}" destId="{71F44EEB-6398-4A95-ABCD-4A316E517D16}" srcOrd="5" destOrd="0" parTransId="{1C3EF706-9437-489D-BE35-C9642F467937}" sibTransId="{815B101B-2975-41B4-9796-0EDDAB787A93}"/>
    <dgm:cxn modelId="{12A74619-6877-4A97-9D31-F6CAAFC60638}" type="presOf" srcId="{0D5CE669-9964-4AF2-AFBC-348088018480}" destId="{0918AE82-640F-4325-BB36-6281BFA218FA}" srcOrd="1" destOrd="0" presId="urn:microsoft.com/office/officeart/2005/8/layout/orgChart1"/>
    <dgm:cxn modelId="{28613EEB-E422-44CA-B82D-5FBDFDFF2E63}" srcId="{EFCB12C9-EDFE-48CD-8F8C-1FE27169F3F3}" destId="{DBAF29C3-4D55-4239-B5EE-60679D1CAF09}" srcOrd="9" destOrd="0" parTransId="{60D58EA3-B3B6-4243-8DDA-CBE15F095456}" sibTransId="{ADECEE7C-CB54-48B6-A4CF-F17881019AAC}"/>
    <dgm:cxn modelId="{77BFDD19-0F7E-41DF-9742-0C18D37EBC2E}" type="presOf" srcId="{72C6702B-C436-4B09-B12C-9F9C3CCFAE55}" destId="{F1D0A687-25EE-4526-912A-DFCD86FF7930}" srcOrd="0" destOrd="0" presId="urn:microsoft.com/office/officeart/2005/8/layout/orgChart1"/>
    <dgm:cxn modelId="{05989F20-FB8F-40B3-ACEF-0389E750A693}" type="presOf" srcId="{F0605EAC-1066-4356-9632-DAAC235F73E2}" destId="{7D288A6F-D92C-4805-A3CA-83DF9BB2D6BD}" srcOrd="0" destOrd="0" presId="urn:microsoft.com/office/officeart/2005/8/layout/orgChart1"/>
    <dgm:cxn modelId="{6A9DD227-B4C6-4883-B131-7DF0518032FF}" type="presOf" srcId="{5386D2F5-351F-4932-AC1F-395C7E477212}" destId="{8C823643-5D7D-4367-B98F-C0752674259D}" srcOrd="0" destOrd="0" presId="urn:microsoft.com/office/officeart/2005/8/layout/orgChart1"/>
    <dgm:cxn modelId="{B74E4869-C340-429D-A7AB-51F6D919336E}" srcId="{EFCB12C9-EDFE-48CD-8F8C-1FE27169F3F3}" destId="{08D95A66-21C1-4F12-9911-8E4B278C4C34}" srcOrd="1" destOrd="0" parTransId="{394402DA-DEBA-4A6D-92BE-42F5941B956D}" sibTransId="{01342A26-7B88-45C9-84F5-32C0B411AFF0}"/>
    <dgm:cxn modelId="{9001C445-98D4-49F2-A8DF-2914683DA2D3}" type="presOf" srcId="{E2ED4900-6014-4E17-8DE1-B0A3F499F2B1}" destId="{56DE7EB5-699B-49A1-8788-A3C2ECD29BF5}" srcOrd="1" destOrd="0" presId="urn:microsoft.com/office/officeart/2005/8/layout/orgChart1"/>
    <dgm:cxn modelId="{09B31FE3-8E79-4D05-9D13-18B52BD7DCDD}" type="presOf" srcId="{A3800D1E-6BAD-4238-9404-F5804C928C14}" destId="{7DB6C5C3-0B8E-4F6E-A85D-AA6DCF0E8EE2}" srcOrd="0" destOrd="0" presId="urn:microsoft.com/office/officeart/2005/8/layout/orgChart1"/>
    <dgm:cxn modelId="{675AF22B-771F-46D1-AC89-388138C4BE91}" srcId="{EFCB12C9-EDFE-48CD-8F8C-1FE27169F3F3}" destId="{C0445972-EDB2-44F7-96DC-9A637DDD6580}" srcOrd="15" destOrd="0" parTransId="{12FBF11D-C1BC-488D-AE8F-C852B6CABEC8}" sibTransId="{4015F52C-E893-41D5-BE9D-FDDE48C8D892}"/>
    <dgm:cxn modelId="{CB989E8C-C4CB-46DF-BF64-7A59B71CB96E}" type="presOf" srcId="{F140EECC-9ED2-4FC7-AC59-873AACD5F711}" destId="{5F8C90E6-39C8-4CC6-A797-99930AD00BA9}" srcOrd="0" destOrd="0" presId="urn:microsoft.com/office/officeart/2005/8/layout/orgChart1"/>
    <dgm:cxn modelId="{1CFF8BBD-256A-4104-8BB9-94E258D0DBED}" srcId="{EFCB12C9-EDFE-48CD-8F8C-1FE27169F3F3}" destId="{6847AE4E-1D0D-4F82-AE66-300400775D7B}" srcOrd="8" destOrd="0" parTransId="{DD599EC6-299C-4726-8A87-A6A453F3F44E}" sibTransId="{27524442-1AEE-4772-8A81-16F896AF6C41}"/>
    <dgm:cxn modelId="{2C740917-EA7F-41A5-A149-5F13C453EF73}" type="presOf" srcId="{54DEE21E-3D83-4651-A455-8F6DEBB4960F}" destId="{03DA73A1-0F74-4625-B783-9DBF54392387}" srcOrd="0" destOrd="0" presId="urn:microsoft.com/office/officeart/2005/8/layout/orgChart1"/>
    <dgm:cxn modelId="{5F9B9977-42E7-48F7-8805-F3F1E22047B0}" type="presOf" srcId="{C839772B-4133-4CBF-A0EF-C9D89E14F738}" destId="{2FA0A33F-3123-4203-947D-88FC40D8EAA4}" srcOrd="0" destOrd="0" presId="urn:microsoft.com/office/officeart/2005/8/layout/orgChart1"/>
    <dgm:cxn modelId="{DE6DA273-C0E1-4B48-A970-B9ABC57863D9}" type="presOf" srcId="{1C3EF706-9437-489D-BE35-C9642F467937}" destId="{196C3449-D52D-4653-B7E5-89165DE27B1B}" srcOrd="0" destOrd="0" presId="urn:microsoft.com/office/officeart/2005/8/layout/orgChart1"/>
    <dgm:cxn modelId="{5DC4F573-6F58-4D80-94CE-F485FC83AB79}" type="presOf" srcId="{29FEF481-264D-4455-B7C3-A4AF640C17FF}" destId="{0EF43B4F-DA7D-4BA8-A45E-00353B0C7F0B}" srcOrd="0" destOrd="0" presId="urn:microsoft.com/office/officeart/2005/8/layout/orgChart1"/>
    <dgm:cxn modelId="{38129740-C746-4AFC-991A-9D1BA0AC1A07}" type="presOf" srcId="{9D51158B-C2B3-4A21-8513-0659DD3C15F1}" destId="{9ADD0BFB-079B-428E-94C8-1127071C7E00}" srcOrd="0" destOrd="0" presId="urn:microsoft.com/office/officeart/2005/8/layout/orgChart1"/>
    <dgm:cxn modelId="{E9768F30-8023-483E-98FE-DC415C5595F7}" type="presOf" srcId="{545DD6BD-F572-4990-9EE4-5F44A1C5ECA6}" destId="{E34ADA32-10E1-4F17-9705-85C8C0C74155}" srcOrd="0" destOrd="0" presId="urn:microsoft.com/office/officeart/2005/8/layout/orgChart1"/>
    <dgm:cxn modelId="{3469ABEF-0C3F-4E9B-A21C-01CF7C8AC85C}" srcId="{EFCB12C9-EDFE-48CD-8F8C-1FE27169F3F3}" destId="{48A139D7-5860-487A-ACEF-AAA6DB234005}" srcOrd="3" destOrd="0" parTransId="{35A8B83F-6A36-49C3-A992-8EB336E8C02E}" sibTransId="{C230A250-1610-4110-9845-DDD4C70FE1B3}"/>
    <dgm:cxn modelId="{53E50944-86AA-4543-9DC3-25CBAEAC94EE}" srcId="{F0605EAC-1066-4356-9632-DAAC235F73E2}" destId="{EFCB12C9-EDFE-48CD-8F8C-1FE27169F3F3}" srcOrd="0" destOrd="0" parTransId="{947CA52E-C6AF-4B32-8934-12A1A9253386}" sibTransId="{0C6C6E3D-62D6-478A-95A8-E2CE94D28126}"/>
    <dgm:cxn modelId="{F8F4A5C6-9DFE-4B7B-8744-EDA722BDE640}" type="presOf" srcId="{48A139D7-5860-487A-ACEF-AAA6DB234005}" destId="{58710C13-7C9C-4EC4-AC03-A0E4CED63BF1}" srcOrd="1" destOrd="0" presId="urn:microsoft.com/office/officeart/2005/8/layout/orgChart1"/>
    <dgm:cxn modelId="{F266E8AC-3F55-45DD-A822-D64AB5C71BDD}" type="presOf" srcId="{C0445972-EDB2-44F7-96DC-9A637DDD6580}" destId="{459B29DA-B7BC-40EB-90EA-40EAFD633CFE}" srcOrd="1" destOrd="0" presId="urn:microsoft.com/office/officeart/2005/8/layout/orgChart1"/>
    <dgm:cxn modelId="{7A450184-B4EE-4790-AE79-9001143D5C56}" type="presOf" srcId="{8C6409A6-66AC-4A99-8569-43B986A30DEC}" destId="{FAAC7BFE-7D78-432C-B518-A9639198C32B}" srcOrd="0" destOrd="0" presId="urn:microsoft.com/office/officeart/2005/8/layout/orgChart1"/>
    <dgm:cxn modelId="{13680E12-8E64-4392-8D94-4C338762C8C5}" srcId="{EFCB12C9-EDFE-48CD-8F8C-1FE27169F3F3}" destId="{57372853-B16B-4DF3-A6FF-C662E3151D16}" srcOrd="10" destOrd="0" parTransId="{60354C25-7D4B-4444-9463-99AC64D1EE5D}" sibTransId="{64465CB7-8CA9-48DB-AE0F-786918D689E5}"/>
    <dgm:cxn modelId="{C8F21266-D38D-44CE-BA7A-044A78C17900}" srcId="{EFCB12C9-EDFE-48CD-8F8C-1FE27169F3F3}" destId="{A5BD5079-B749-4A3F-9F7D-F9BD864794B2}" srcOrd="17" destOrd="0" parTransId="{A3800D1E-6BAD-4238-9404-F5804C928C14}" sibTransId="{888A8ED6-1C59-4384-8A4F-063277CCF274}"/>
    <dgm:cxn modelId="{87EF3FDA-DA81-483D-96B5-E5D413998267}" type="presOf" srcId="{5AC1A811-57C0-4397-AECC-2A6877260D14}" destId="{2FB16343-E8CF-42FE-AB72-AF9487243F78}" srcOrd="1" destOrd="0" presId="urn:microsoft.com/office/officeart/2005/8/layout/orgChart1"/>
    <dgm:cxn modelId="{31D3FE33-ECFE-4254-A081-3D447AE7012A}" type="presOf" srcId="{2499FCC8-EA0C-4322-8486-BC03698E5701}" destId="{353B9B7F-252F-4830-B504-2A6A270BF643}" srcOrd="0" destOrd="0" presId="urn:microsoft.com/office/officeart/2005/8/layout/orgChart1"/>
    <dgm:cxn modelId="{F8671181-E052-4112-A658-0CC9CD9D6DE6}" type="presOf" srcId="{B04ED548-6587-480A-86BB-8451937C8639}" destId="{D4A09CFB-D53B-4548-980B-57AFB5402561}" srcOrd="1" destOrd="0" presId="urn:microsoft.com/office/officeart/2005/8/layout/orgChart1"/>
    <dgm:cxn modelId="{37121FCD-F783-47AA-BE2E-F0BF09A76D95}" type="presOf" srcId="{57372853-B16B-4DF3-A6FF-C662E3151D16}" destId="{11224EC8-7210-4C6F-9A93-33B3BA2A83E4}" srcOrd="0" destOrd="0" presId="urn:microsoft.com/office/officeart/2005/8/layout/orgChart1"/>
    <dgm:cxn modelId="{222579E5-20FA-4725-8639-5663F3085229}" srcId="{EFCB12C9-EDFE-48CD-8F8C-1FE27169F3F3}" destId="{29FEF481-264D-4455-B7C3-A4AF640C17FF}" srcOrd="4" destOrd="0" parTransId="{C839772B-4133-4CBF-A0EF-C9D89E14F738}" sibTransId="{F23E7EE2-0C3B-4ACB-8B5F-7A8F1B76E2EE}"/>
    <dgm:cxn modelId="{AA3CFC53-8518-4F96-8E47-D62149456DC0}" type="presOf" srcId="{A99E1604-4838-4B8A-A11D-EBCD57711E3A}" destId="{C2B9D83D-4051-4381-8731-ED9B71BD93BC}" srcOrd="1" destOrd="0" presId="urn:microsoft.com/office/officeart/2005/8/layout/orgChart1"/>
    <dgm:cxn modelId="{CD8309E6-8B36-4F88-B851-29062960B122}" type="presOf" srcId="{33FB67BB-8BF7-43DF-A2E5-129E3873EC88}" destId="{2FB9F3C4-2512-4505-A36D-B5B0F9BB13A5}" srcOrd="1" destOrd="0" presId="urn:microsoft.com/office/officeart/2005/8/layout/orgChart1"/>
    <dgm:cxn modelId="{6714DCE0-A8AE-4024-9784-6CEAFB2C3A94}" type="presParOf" srcId="{7D288A6F-D92C-4805-A3CA-83DF9BB2D6BD}" destId="{D27CFD30-6EA5-4EF5-9B4D-0572AF252602}" srcOrd="0" destOrd="0" presId="urn:microsoft.com/office/officeart/2005/8/layout/orgChart1"/>
    <dgm:cxn modelId="{6C765AD5-540F-434C-A263-4712A94EA9E4}" type="presParOf" srcId="{D27CFD30-6EA5-4EF5-9B4D-0572AF252602}" destId="{F834EF87-EF97-433B-A531-F51A2ABC521F}" srcOrd="0" destOrd="0" presId="urn:microsoft.com/office/officeart/2005/8/layout/orgChart1"/>
    <dgm:cxn modelId="{ECC98C02-B62E-498B-8162-190D33C8D798}" type="presParOf" srcId="{F834EF87-EF97-433B-A531-F51A2ABC521F}" destId="{80EBE231-2C8D-432F-B5B8-745804BA777E}" srcOrd="0" destOrd="0" presId="urn:microsoft.com/office/officeart/2005/8/layout/orgChart1"/>
    <dgm:cxn modelId="{324219B3-51AA-436F-B583-BCD43AD6EA39}" type="presParOf" srcId="{F834EF87-EF97-433B-A531-F51A2ABC521F}" destId="{DF441024-A3F5-4E68-B36B-6ADA9708AFDC}" srcOrd="1" destOrd="0" presId="urn:microsoft.com/office/officeart/2005/8/layout/orgChart1"/>
    <dgm:cxn modelId="{AE64CABD-85D3-41F0-A6C8-8DF88B566777}" type="presParOf" srcId="{D27CFD30-6EA5-4EF5-9B4D-0572AF252602}" destId="{758DD27C-D739-469D-B6EE-710981770A81}" srcOrd="1" destOrd="0" presId="urn:microsoft.com/office/officeart/2005/8/layout/orgChart1"/>
    <dgm:cxn modelId="{9D098545-4D73-44E0-9605-5BB049891700}" type="presParOf" srcId="{758DD27C-D739-469D-B6EE-710981770A81}" destId="{7DB6C5C3-0B8E-4F6E-A85D-AA6DCF0E8EE2}" srcOrd="0" destOrd="0" presId="urn:microsoft.com/office/officeart/2005/8/layout/orgChart1"/>
    <dgm:cxn modelId="{87EEF5B8-1BC6-47C2-B4EB-9CEBF01519FE}" type="presParOf" srcId="{758DD27C-D739-469D-B6EE-710981770A81}" destId="{CD5253FA-AF8A-42B5-B962-D414F74840AB}" srcOrd="1" destOrd="0" presId="urn:microsoft.com/office/officeart/2005/8/layout/orgChart1"/>
    <dgm:cxn modelId="{F417E1BB-3919-433B-9414-2AE232CAC8CB}" type="presParOf" srcId="{CD5253FA-AF8A-42B5-B962-D414F74840AB}" destId="{A2938E39-A309-49F2-A2ED-57930B2599C8}" srcOrd="0" destOrd="0" presId="urn:microsoft.com/office/officeart/2005/8/layout/orgChart1"/>
    <dgm:cxn modelId="{CA0EE67A-1D58-495D-8443-CB5794829F30}" type="presParOf" srcId="{A2938E39-A309-49F2-A2ED-57930B2599C8}" destId="{571EC9CB-2D8C-4CE5-8DDD-D07A39BF9575}" srcOrd="0" destOrd="0" presId="urn:microsoft.com/office/officeart/2005/8/layout/orgChart1"/>
    <dgm:cxn modelId="{BF044551-234D-4BA0-9DE6-C83A8E923DB3}" type="presParOf" srcId="{A2938E39-A309-49F2-A2ED-57930B2599C8}" destId="{6624972A-1D3A-4DDF-91A3-11EAADBCEB84}" srcOrd="1" destOrd="0" presId="urn:microsoft.com/office/officeart/2005/8/layout/orgChart1"/>
    <dgm:cxn modelId="{D350D9C0-C3E7-4125-953A-DE84F8016DA8}" type="presParOf" srcId="{CD5253FA-AF8A-42B5-B962-D414F74840AB}" destId="{4B3EBC52-AE9B-445D-A8F6-CD5608FB637E}" srcOrd="1" destOrd="0" presId="urn:microsoft.com/office/officeart/2005/8/layout/orgChart1"/>
    <dgm:cxn modelId="{745EFC19-2B91-4F5F-8E10-38B8D623AA8B}" type="presParOf" srcId="{CD5253FA-AF8A-42B5-B962-D414F74840AB}" destId="{2F982B83-FA9C-4B8E-AEA5-E769E30AEE76}" srcOrd="2" destOrd="0" presId="urn:microsoft.com/office/officeart/2005/8/layout/orgChart1"/>
    <dgm:cxn modelId="{9410CA0C-CF33-4E02-BA55-852531742A01}" type="presParOf" srcId="{758DD27C-D739-469D-B6EE-710981770A81}" destId="{38673F11-3673-4DE0-85B6-A73494FB22DB}" srcOrd="2" destOrd="0" presId="urn:microsoft.com/office/officeart/2005/8/layout/orgChart1"/>
    <dgm:cxn modelId="{B99966B1-9ED2-49A3-BCD3-E4844602FA47}" type="presParOf" srcId="{758DD27C-D739-469D-B6EE-710981770A81}" destId="{9A35624C-3C52-4E6B-91D3-596E00F87E87}" srcOrd="3" destOrd="0" presId="urn:microsoft.com/office/officeart/2005/8/layout/orgChart1"/>
    <dgm:cxn modelId="{AA73B847-68C8-4D4D-A395-03E34F7BB083}" type="presParOf" srcId="{9A35624C-3C52-4E6B-91D3-596E00F87E87}" destId="{4143CB8C-BFCF-4071-9994-1BA0030F608D}" srcOrd="0" destOrd="0" presId="urn:microsoft.com/office/officeart/2005/8/layout/orgChart1"/>
    <dgm:cxn modelId="{07B7D96C-95E2-4DD3-8591-BEDCEA92BBDA}" type="presParOf" srcId="{4143CB8C-BFCF-4071-9994-1BA0030F608D}" destId="{21C45047-9B4A-4CFB-B73E-82AE8009DA30}" srcOrd="0" destOrd="0" presId="urn:microsoft.com/office/officeart/2005/8/layout/orgChart1"/>
    <dgm:cxn modelId="{7CAAD2C1-3D8D-4A4C-9B81-72601CFEAC32}" type="presParOf" srcId="{4143CB8C-BFCF-4071-9994-1BA0030F608D}" destId="{2FB16343-E8CF-42FE-AB72-AF9487243F78}" srcOrd="1" destOrd="0" presId="urn:microsoft.com/office/officeart/2005/8/layout/orgChart1"/>
    <dgm:cxn modelId="{C3D4AA92-CAE6-4C1E-B8DD-1E736FB52B28}" type="presParOf" srcId="{9A35624C-3C52-4E6B-91D3-596E00F87E87}" destId="{90FC7E34-4F82-4A36-8E0D-1361EF1F4A97}" srcOrd="1" destOrd="0" presId="urn:microsoft.com/office/officeart/2005/8/layout/orgChart1"/>
    <dgm:cxn modelId="{459C262B-1364-45A3-B586-66F89D627EA4}" type="presParOf" srcId="{9A35624C-3C52-4E6B-91D3-596E00F87E87}" destId="{747EEF42-E506-438A-B514-405AB83D9D52}" srcOrd="2" destOrd="0" presId="urn:microsoft.com/office/officeart/2005/8/layout/orgChart1"/>
    <dgm:cxn modelId="{CF7E3924-4CCA-43CB-A132-DDF5C91CE1E4}" type="presParOf" srcId="{758DD27C-D739-469D-B6EE-710981770A81}" destId="{C3BF58FE-2700-40F9-B6F8-850111764FAB}" srcOrd="4" destOrd="0" presId="urn:microsoft.com/office/officeart/2005/8/layout/orgChart1"/>
    <dgm:cxn modelId="{48F4CADF-AC79-4594-8518-FBE798EF7EC7}" type="presParOf" srcId="{758DD27C-D739-469D-B6EE-710981770A81}" destId="{C9D28A39-9AA1-4FCE-87C6-89541718F4A9}" srcOrd="5" destOrd="0" presId="urn:microsoft.com/office/officeart/2005/8/layout/orgChart1"/>
    <dgm:cxn modelId="{2C652E5D-3C99-409F-8FC1-A331A8B9E701}" type="presParOf" srcId="{C9D28A39-9AA1-4FCE-87C6-89541718F4A9}" destId="{36D3A4F9-B23C-4D64-9549-D12FDC836095}" srcOrd="0" destOrd="0" presId="urn:microsoft.com/office/officeart/2005/8/layout/orgChart1"/>
    <dgm:cxn modelId="{6DF03A03-408E-4ECA-865E-66143915119F}" type="presParOf" srcId="{36D3A4F9-B23C-4D64-9549-D12FDC836095}" destId="{F55B893B-3597-4087-9B4E-B26790B29719}" srcOrd="0" destOrd="0" presId="urn:microsoft.com/office/officeart/2005/8/layout/orgChart1"/>
    <dgm:cxn modelId="{A92BC5CE-C60A-4816-895F-EB3144B94F94}" type="presParOf" srcId="{36D3A4F9-B23C-4D64-9549-D12FDC836095}" destId="{56DE7EB5-699B-49A1-8788-A3C2ECD29BF5}" srcOrd="1" destOrd="0" presId="urn:microsoft.com/office/officeart/2005/8/layout/orgChart1"/>
    <dgm:cxn modelId="{775638DD-B4CF-48F7-A9CD-084E82996FDC}" type="presParOf" srcId="{C9D28A39-9AA1-4FCE-87C6-89541718F4A9}" destId="{6A040413-B244-446C-A0E2-4AEED284D0DF}" srcOrd="1" destOrd="0" presId="urn:microsoft.com/office/officeart/2005/8/layout/orgChart1"/>
    <dgm:cxn modelId="{F6910A6E-447D-47A5-A05A-17BD564AA2E5}" type="presParOf" srcId="{C9D28A39-9AA1-4FCE-87C6-89541718F4A9}" destId="{7BAEC6C2-1E0F-4474-B1C9-9508B8CC5099}" srcOrd="2" destOrd="0" presId="urn:microsoft.com/office/officeart/2005/8/layout/orgChart1"/>
    <dgm:cxn modelId="{63B3404B-6BEC-447A-8E2D-170F649D5E59}" type="presParOf" srcId="{758DD27C-D739-469D-B6EE-710981770A81}" destId="{2B31DE51-0CAB-44A9-A092-2B8BBBB33183}" srcOrd="6" destOrd="0" presId="urn:microsoft.com/office/officeart/2005/8/layout/orgChart1"/>
    <dgm:cxn modelId="{05E60937-FABE-4705-8960-68C2CCACBA3D}" type="presParOf" srcId="{758DD27C-D739-469D-B6EE-710981770A81}" destId="{D1B8D2B5-BC69-49A9-BF4A-861CEACD0197}" srcOrd="7" destOrd="0" presId="urn:microsoft.com/office/officeart/2005/8/layout/orgChart1"/>
    <dgm:cxn modelId="{107685B5-933D-4D5E-B798-F1CF76EA856C}" type="presParOf" srcId="{D1B8D2B5-BC69-49A9-BF4A-861CEACD0197}" destId="{3BD3B085-5EFF-437C-B88C-D26B9D0EC26D}" srcOrd="0" destOrd="0" presId="urn:microsoft.com/office/officeart/2005/8/layout/orgChart1"/>
    <dgm:cxn modelId="{E6720377-55A7-4386-9836-BBF6ABA7365D}" type="presParOf" srcId="{3BD3B085-5EFF-437C-B88C-D26B9D0EC26D}" destId="{8C823643-5D7D-4367-B98F-C0752674259D}" srcOrd="0" destOrd="0" presId="urn:microsoft.com/office/officeart/2005/8/layout/orgChart1"/>
    <dgm:cxn modelId="{47C66B25-19AB-4934-AFB0-07AA16F9F0D1}" type="presParOf" srcId="{3BD3B085-5EFF-437C-B88C-D26B9D0EC26D}" destId="{8865868B-FE6F-4D9C-AA90-2E61A7F99037}" srcOrd="1" destOrd="0" presId="urn:microsoft.com/office/officeart/2005/8/layout/orgChart1"/>
    <dgm:cxn modelId="{A86744F5-EF4F-4342-A1EB-7B0D9F077304}" type="presParOf" srcId="{D1B8D2B5-BC69-49A9-BF4A-861CEACD0197}" destId="{9AAFBFF4-CF40-4685-BEEA-C1FB0B3475C8}" srcOrd="1" destOrd="0" presId="urn:microsoft.com/office/officeart/2005/8/layout/orgChart1"/>
    <dgm:cxn modelId="{E3AB241F-9CB9-40CD-902F-A872314DA934}" type="presParOf" srcId="{D1B8D2B5-BC69-49A9-BF4A-861CEACD0197}" destId="{AE613EFC-A588-407D-96F4-D919B7BE51D4}" srcOrd="2" destOrd="0" presId="urn:microsoft.com/office/officeart/2005/8/layout/orgChart1"/>
    <dgm:cxn modelId="{A470EC49-358F-4161-A895-8CCCDEE08F3A}" type="presParOf" srcId="{758DD27C-D739-469D-B6EE-710981770A81}" destId="{54587A01-EA6B-4317-AA92-D03E18BFBF2F}" srcOrd="8" destOrd="0" presId="urn:microsoft.com/office/officeart/2005/8/layout/orgChart1"/>
    <dgm:cxn modelId="{1F3B6F1B-8C80-4525-8291-4696FDECB170}" type="presParOf" srcId="{758DD27C-D739-469D-B6EE-710981770A81}" destId="{5515E31A-E64A-402E-A7D9-607488AF6AA0}" srcOrd="9" destOrd="0" presId="urn:microsoft.com/office/officeart/2005/8/layout/orgChart1"/>
    <dgm:cxn modelId="{359929E0-5F45-407A-896E-E7531B19C78E}" type="presParOf" srcId="{5515E31A-E64A-402E-A7D9-607488AF6AA0}" destId="{8BE95E9D-67F7-42CE-BA72-7B0C89C45374}" srcOrd="0" destOrd="0" presId="urn:microsoft.com/office/officeart/2005/8/layout/orgChart1"/>
    <dgm:cxn modelId="{43F299BD-C9C5-4646-AD52-0F668E28275B}" type="presParOf" srcId="{8BE95E9D-67F7-42CE-BA72-7B0C89C45374}" destId="{53D91E56-E5DD-4934-ACD3-764A12210412}" srcOrd="0" destOrd="0" presId="urn:microsoft.com/office/officeart/2005/8/layout/orgChart1"/>
    <dgm:cxn modelId="{42859979-9EA7-4F8C-86E3-698E7C3D9588}" type="presParOf" srcId="{8BE95E9D-67F7-42CE-BA72-7B0C89C45374}" destId="{48D754A1-C390-4337-83E0-7C55EB1178FE}" srcOrd="1" destOrd="0" presId="urn:microsoft.com/office/officeart/2005/8/layout/orgChart1"/>
    <dgm:cxn modelId="{3EC411FE-F00E-4477-A874-F4BC6333B7D9}" type="presParOf" srcId="{5515E31A-E64A-402E-A7D9-607488AF6AA0}" destId="{0564C145-2C53-4BD3-AB4D-E1903232ECAE}" srcOrd="1" destOrd="0" presId="urn:microsoft.com/office/officeart/2005/8/layout/orgChart1"/>
    <dgm:cxn modelId="{E01030E1-03F2-44A4-B9F0-67AD2CB93120}" type="presParOf" srcId="{5515E31A-E64A-402E-A7D9-607488AF6AA0}" destId="{D449ADE1-12A3-4A29-9003-76774BF12072}" srcOrd="2" destOrd="0" presId="urn:microsoft.com/office/officeart/2005/8/layout/orgChart1"/>
    <dgm:cxn modelId="{703C6CE8-DC5B-4CFF-8431-0E8713BEF65D}" type="presParOf" srcId="{758DD27C-D739-469D-B6EE-710981770A81}" destId="{2BDA6144-CCEA-48C8-9CC0-E4FA077B72A3}" srcOrd="10" destOrd="0" presId="urn:microsoft.com/office/officeart/2005/8/layout/orgChart1"/>
    <dgm:cxn modelId="{3CFAC600-A90C-44D5-AB1C-B269F19F27F0}" type="presParOf" srcId="{758DD27C-D739-469D-B6EE-710981770A81}" destId="{2EE6EE05-E42D-472F-B21C-1402C255A1A0}" srcOrd="11" destOrd="0" presId="urn:microsoft.com/office/officeart/2005/8/layout/orgChart1"/>
    <dgm:cxn modelId="{A755FBA0-99D2-4B05-95EE-976D5DDD3908}" type="presParOf" srcId="{2EE6EE05-E42D-472F-B21C-1402C255A1A0}" destId="{4923E9A1-67D2-4639-B0F7-A8B535CF55C8}" srcOrd="0" destOrd="0" presId="urn:microsoft.com/office/officeart/2005/8/layout/orgChart1"/>
    <dgm:cxn modelId="{DCBE3EC7-0EB8-4052-AA3D-B4553CEEFBF3}" type="presParOf" srcId="{4923E9A1-67D2-4639-B0F7-A8B535CF55C8}" destId="{FAAC7BFE-7D78-432C-B518-A9639198C32B}" srcOrd="0" destOrd="0" presId="urn:microsoft.com/office/officeart/2005/8/layout/orgChart1"/>
    <dgm:cxn modelId="{4DCB2B97-7E55-4B83-A9AF-2EE15136DE8C}" type="presParOf" srcId="{4923E9A1-67D2-4639-B0F7-A8B535CF55C8}" destId="{27E1ED26-0AC4-47D6-82DB-FCB720A07524}" srcOrd="1" destOrd="0" presId="urn:microsoft.com/office/officeart/2005/8/layout/orgChart1"/>
    <dgm:cxn modelId="{8394A735-8EDE-44DC-831B-E9BC1B09636C}" type="presParOf" srcId="{2EE6EE05-E42D-472F-B21C-1402C255A1A0}" destId="{7491682D-250E-4F6E-9E9F-218C52EA4607}" srcOrd="1" destOrd="0" presId="urn:microsoft.com/office/officeart/2005/8/layout/orgChart1"/>
    <dgm:cxn modelId="{C2B584B2-70F0-45F3-BDA1-AA25F0629F6C}" type="presParOf" srcId="{2EE6EE05-E42D-472F-B21C-1402C255A1A0}" destId="{4E71CF75-66E5-4DA2-B008-2F8BCC16A5A0}" srcOrd="2" destOrd="0" presId="urn:microsoft.com/office/officeart/2005/8/layout/orgChart1"/>
    <dgm:cxn modelId="{06F81AD8-0E07-49D0-A2A1-87FE666AF285}" type="presParOf" srcId="{758DD27C-D739-469D-B6EE-710981770A81}" destId="{F28AE297-B2DF-450B-BAEA-5D3C27EC2BEA}" srcOrd="12" destOrd="0" presId="urn:microsoft.com/office/officeart/2005/8/layout/orgChart1"/>
    <dgm:cxn modelId="{E975B7ED-3552-466D-9F01-D6F79C8BCA4F}" type="presParOf" srcId="{758DD27C-D739-469D-B6EE-710981770A81}" destId="{4195399F-8402-4C96-B831-DAA59C275FBE}" srcOrd="13" destOrd="0" presId="urn:microsoft.com/office/officeart/2005/8/layout/orgChart1"/>
    <dgm:cxn modelId="{2EDE7A99-79F0-4CC5-BAF0-7E9EB33D72E0}" type="presParOf" srcId="{4195399F-8402-4C96-B831-DAA59C275FBE}" destId="{89096587-FD07-4BF8-8BFE-D65FD8D96CDB}" srcOrd="0" destOrd="0" presId="urn:microsoft.com/office/officeart/2005/8/layout/orgChart1"/>
    <dgm:cxn modelId="{2C174022-9A32-4DE4-91ED-5366D0087F3A}" type="presParOf" srcId="{89096587-FD07-4BF8-8BFE-D65FD8D96CDB}" destId="{9ADD0BFB-079B-428E-94C8-1127071C7E00}" srcOrd="0" destOrd="0" presId="urn:microsoft.com/office/officeart/2005/8/layout/orgChart1"/>
    <dgm:cxn modelId="{9A40E9F9-6A70-4AEB-B9B1-5A621315A397}" type="presParOf" srcId="{89096587-FD07-4BF8-8BFE-D65FD8D96CDB}" destId="{D2A86A73-242C-4ADA-AD9B-962EE347C19C}" srcOrd="1" destOrd="0" presId="urn:microsoft.com/office/officeart/2005/8/layout/orgChart1"/>
    <dgm:cxn modelId="{1722CAB7-57F8-409D-AF6A-32C11A1CA55A}" type="presParOf" srcId="{4195399F-8402-4C96-B831-DAA59C275FBE}" destId="{3FD86F3A-7C81-45B2-B062-EBC258411DDD}" srcOrd="1" destOrd="0" presId="urn:microsoft.com/office/officeart/2005/8/layout/orgChart1"/>
    <dgm:cxn modelId="{C2B48D23-1FB1-479D-B270-6E64550E1958}" type="presParOf" srcId="{4195399F-8402-4C96-B831-DAA59C275FBE}" destId="{D0E18F5C-ACB0-40B3-AB58-C55CFD947D8E}" srcOrd="2" destOrd="0" presId="urn:microsoft.com/office/officeart/2005/8/layout/orgChart1"/>
    <dgm:cxn modelId="{8E20D6F9-5DEA-4125-9C9C-57F4B66BBA1F}" type="presParOf" srcId="{758DD27C-D739-469D-B6EE-710981770A81}" destId="{411C9F56-3628-4CE6-A1E9-3E86ED128E8A}" srcOrd="14" destOrd="0" presId="urn:microsoft.com/office/officeart/2005/8/layout/orgChart1"/>
    <dgm:cxn modelId="{73952BDC-B7B8-4527-B09E-A97EF3AAB164}" type="presParOf" srcId="{758DD27C-D739-469D-B6EE-710981770A81}" destId="{F98E62D1-62DA-4896-BC11-6CD55DB85A85}" srcOrd="15" destOrd="0" presId="urn:microsoft.com/office/officeart/2005/8/layout/orgChart1"/>
    <dgm:cxn modelId="{92914763-2D80-49A6-A55C-11671A0451BB}" type="presParOf" srcId="{F98E62D1-62DA-4896-BC11-6CD55DB85A85}" destId="{F17B7DB8-6EAC-44CC-8B9F-68D6323C280B}" srcOrd="0" destOrd="0" presId="urn:microsoft.com/office/officeart/2005/8/layout/orgChart1"/>
    <dgm:cxn modelId="{E17BE548-84D4-42FD-A9E3-2EF3BB6AEB85}" type="presParOf" srcId="{F17B7DB8-6EAC-44CC-8B9F-68D6323C280B}" destId="{5F8C90E6-39C8-4CC6-A797-99930AD00BA9}" srcOrd="0" destOrd="0" presId="urn:microsoft.com/office/officeart/2005/8/layout/orgChart1"/>
    <dgm:cxn modelId="{07A74C5A-32FF-4C65-BB80-53C940106C10}" type="presParOf" srcId="{F17B7DB8-6EAC-44CC-8B9F-68D6323C280B}" destId="{877FA41B-94B6-452D-89F6-D320721EBC00}" srcOrd="1" destOrd="0" presId="urn:microsoft.com/office/officeart/2005/8/layout/orgChart1"/>
    <dgm:cxn modelId="{E086A0DE-6619-4FF7-ACEF-68AEA2501FF3}" type="presParOf" srcId="{F98E62D1-62DA-4896-BC11-6CD55DB85A85}" destId="{82C865C0-A7D1-4038-AA34-8F527F9D7CD5}" srcOrd="1" destOrd="0" presId="urn:microsoft.com/office/officeart/2005/8/layout/orgChart1"/>
    <dgm:cxn modelId="{888814D3-622A-47C2-B28C-491404EDF28F}" type="presParOf" srcId="{F98E62D1-62DA-4896-BC11-6CD55DB85A85}" destId="{0B4E4167-E049-470A-B745-726F9EF6F97F}" srcOrd="2" destOrd="0" presId="urn:microsoft.com/office/officeart/2005/8/layout/orgChart1"/>
    <dgm:cxn modelId="{0E5A93CA-34E9-48F1-BEFF-90ED60847C8C}" type="presParOf" srcId="{758DD27C-D739-469D-B6EE-710981770A81}" destId="{419B6C13-3A2F-43A7-8254-D17435D3EC09}" srcOrd="16" destOrd="0" presId="urn:microsoft.com/office/officeart/2005/8/layout/orgChart1"/>
    <dgm:cxn modelId="{5E49474E-DAD0-4B9F-8D84-18C71FBC7B23}" type="presParOf" srcId="{758DD27C-D739-469D-B6EE-710981770A81}" destId="{069DD7FF-DEFC-4C35-8451-A4D8B8469FB6}" srcOrd="17" destOrd="0" presId="urn:microsoft.com/office/officeart/2005/8/layout/orgChart1"/>
    <dgm:cxn modelId="{30DE96DE-DE07-4465-AD6B-C552E197636C}" type="presParOf" srcId="{069DD7FF-DEFC-4C35-8451-A4D8B8469FB6}" destId="{42EA959D-1F24-4282-928D-A74E48BC7F36}" srcOrd="0" destOrd="0" presId="urn:microsoft.com/office/officeart/2005/8/layout/orgChart1"/>
    <dgm:cxn modelId="{F6267564-93B2-4283-8DE7-03195A70479C}" type="presParOf" srcId="{42EA959D-1F24-4282-928D-A74E48BC7F36}" destId="{E34ADA32-10E1-4F17-9705-85C8C0C74155}" srcOrd="0" destOrd="0" presId="urn:microsoft.com/office/officeart/2005/8/layout/orgChart1"/>
    <dgm:cxn modelId="{1B39E78E-478D-4053-9751-864FF122867F}" type="presParOf" srcId="{42EA959D-1F24-4282-928D-A74E48BC7F36}" destId="{94957DBD-3273-4A34-BE79-4212C409B2A2}" srcOrd="1" destOrd="0" presId="urn:microsoft.com/office/officeart/2005/8/layout/orgChart1"/>
    <dgm:cxn modelId="{A042F60D-CFC4-4721-AA6C-ED72023361B2}" type="presParOf" srcId="{069DD7FF-DEFC-4C35-8451-A4D8B8469FB6}" destId="{A6654C8D-4775-4F1D-9EF2-90A49B53C571}" srcOrd="1" destOrd="0" presId="urn:microsoft.com/office/officeart/2005/8/layout/orgChart1"/>
    <dgm:cxn modelId="{55C439B2-3E31-4175-9A67-42FDA68C0612}" type="presParOf" srcId="{069DD7FF-DEFC-4C35-8451-A4D8B8469FB6}" destId="{43CDE138-513D-46E3-A1EF-AF2D98ECE1B4}" srcOrd="2" destOrd="0" presId="urn:microsoft.com/office/officeart/2005/8/layout/orgChart1"/>
    <dgm:cxn modelId="{19EAD2CF-7E28-411D-8A34-0F71F934EA34}" type="presParOf" srcId="{D27CFD30-6EA5-4EF5-9B4D-0572AF252602}" destId="{031C89D9-DECA-4EC9-BD4A-2B3ED9A00C57}" srcOrd="2" destOrd="0" presId="urn:microsoft.com/office/officeart/2005/8/layout/orgChart1"/>
    <dgm:cxn modelId="{A5AEC2FA-1774-48C2-8549-144498795835}" type="presParOf" srcId="{031C89D9-DECA-4EC9-BD4A-2B3ED9A00C57}" destId="{03DA73A1-0F74-4625-B783-9DBF54392387}" srcOrd="0" destOrd="0" presId="urn:microsoft.com/office/officeart/2005/8/layout/orgChart1"/>
    <dgm:cxn modelId="{D951EB07-9733-4D7E-ABB7-84C86A72B920}" type="presParOf" srcId="{031C89D9-DECA-4EC9-BD4A-2B3ED9A00C57}" destId="{1B367759-A293-4AEF-835D-B0BACE79926D}" srcOrd="1" destOrd="0" presId="urn:microsoft.com/office/officeart/2005/8/layout/orgChart1"/>
    <dgm:cxn modelId="{B2957658-9613-427C-95ED-BEBEAD6FC1EE}" type="presParOf" srcId="{1B367759-A293-4AEF-835D-B0BACE79926D}" destId="{057E8F23-19A2-4CF2-B875-781ACFD8320C}" srcOrd="0" destOrd="0" presId="urn:microsoft.com/office/officeart/2005/8/layout/orgChart1"/>
    <dgm:cxn modelId="{5DE86A6F-A56E-495A-B627-A4A7E682EF21}" type="presParOf" srcId="{057E8F23-19A2-4CF2-B875-781ACFD8320C}" destId="{FBD80D6B-DF6A-4210-A1CF-04DD7D6E4FA3}" srcOrd="0" destOrd="0" presId="urn:microsoft.com/office/officeart/2005/8/layout/orgChart1"/>
    <dgm:cxn modelId="{754761F6-10BE-484C-89DC-A8FCE16F8B47}" type="presParOf" srcId="{057E8F23-19A2-4CF2-B875-781ACFD8320C}" destId="{2FB9F3C4-2512-4505-A36D-B5B0F9BB13A5}" srcOrd="1" destOrd="0" presId="urn:microsoft.com/office/officeart/2005/8/layout/orgChart1"/>
    <dgm:cxn modelId="{4DD501F1-E846-4A88-A013-C3E23AE1B91F}" type="presParOf" srcId="{1B367759-A293-4AEF-835D-B0BACE79926D}" destId="{A74D1479-0C6B-4AE2-86D5-BE624DEA3ECA}" srcOrd="1" destOrd="0" presId="urn:microsoft.com/office/officeart/2005/8/layout/orgChart1"/>
    <dgm:cxn modelId="{213FC79F-FB5F-4965-A869-FBE094D3B9BD}" type="presParOf" srcId="{1B367759-A293-4AEF-835D-B0BACE79926D}" destId="{4ABD3D32-CBFF-44AD-86EC-28C39C9D6BA4}" srcOrd="2" destOrd="0" presId="urn:microsoft.com/office/officeart/2005/8/layout/orgChart1"/>
    <dgm:cxn modelId="{C37E5806-4374-4C3F-A91F-CCBE39397565}" type="presParOf" srcId="{031C89D9-DECA-4EC9-BD4A-2B3ED9A00C57}" destId="{C520A2CA-1207-4AA7-8423-63050ECDCE6B}" srcOrd="2" destOrd="0" presId="urn:microsoft.com/office/officeart/2005/8/layout/orgChart1"/>
    <dgm:cxn modelId="{0F8F3D60-922C-4A09-98E9-121314BCB864}" type="presParOf" srcId="{031C89D9-DECA-4EC9-BD4A-2B3ED9A00C57}" destId="{18D5354A-52F2-4B41-B5CF-E350943532C0}" srcOrd="3" destOrd="0" presId="urn:microsoft.com/office/officeart/2005/8/layout/orgChart1"/>
    <dgm:cxn modelId="{1EEB6A94-2698-465E-84DE-BC670251735D}" type="presParOf" srcId="{18D5354A-52F2-4B41-B5CF-E350943532C0}" destId="{6E46D406-30CD-4211-A5FB-96A402983158}" srcOrd="0" destOrd="0" presId="urn:microsoft.com/office/officeart/2005/8/layout/orgChart1"/>
    <dgm:cxn modelId="{8F3F8607-8744-4F99-8371-1E4BE0F8DB16}" type="presParOf" srcId="{6E46D406-30CD-4211-A5FB-96A402983158}" destId="{5ECC4B44-DBF8-4DF5-BDAD-20B3EDFB88F7}" srcOrd="0" destOrd="0" presId="urn:microsoft.com/office/officeart/2005/8/layout/orgChart1"/>
    <dgm:cxn modelId="{E09C0596-9C5B-437A-A254-62EAF92CA0A9}" type="presParOf" srcId="{6E46D406-30CD-4211-A5FB-96A402983158}" destId="{878910C4-61D4-44F6-A393-D725492DF770}" srcOrd="1" destOrd="0" presId="urn:microsoft.com/office/officeart/2005/8/layout/orgChart1"/>
    <dgm:cxn modelId="{CBEF35CD-490F-4500-B379-F67704878D66}" type="presParOf" srcId="{18D5354A-52F2-4B41-B5CF-E350943532C0}" destId="{BA748D3E-ED0C-4E42-8AED-CCEC76DAC04B}" srcOrd="1" destOrd="0" presId="urn:microsoft.com/office/officeart/2005/8/layout/orgChart1"/>
    <dgm:cxn modelId="{F4B37FB6-FAE1-450B-B64D-04C609E2EB7F}" type="presParOf" srcId="{18D5354A-52F2-4B41-B5CF-E350943532C0}" destId="{7EE0E761-115B-4F90-9650-7FB31F8215C8}" srcOrd="2" destOrd="0" presId="urn:microsoft.com/office/officeart/2005/8/layout/orgChart1"/>
    <dgm:cxn modelId="{8A2EB3BE-FF75-4DCF-BA19-D1AF9E8D2D1D}" type="presParOf" srcId="{031C89D9-DECA-4EC9-BD4A-2B3ED9A00C57}" destId="{B0E427F0-2A2A-4E71-98AE-6707DAAC3894}" srcOrd="4" destOrd="0" presId="urn:microsoft.com/office/officeart/2005/8/layout/orgChart1"/>
    <dgm:cxn modelId="{517BE856-AE13-425A-96BF-4943E943568F}" type="presParOf" srcId="{031C89D9-DECA-4EC9-BD4A-2B3ED9A00C57}" destId="{A640A723-3E78-4580-B1D3-B20B88DF1082}" srcOrd="5" destOrd="0" presId="urn:microsoft.com/office/officeart/2005/8/layout/orgChart1"/>
    <dgm:cxn modelId="{CA45EFFF-FDD4-46EF-9FDF-641AC8E2976B}" type="presParOf" srcId="{A640A723-3E78-4580-B1D3-B20B88DF1082}" destId="{DEAAFAEA-1D15-4BDA-B964-3131B05AA18F}" srcOrd="0" destOrd="0" presId="urn:microsoft.com/office/officeart/2005/8/layout/orgChart1"/>
    <dgm:cxn modelId="{962A3B20-A8A3-41D6-834E-6070052E1906}" type="presParOf" srcId="{DEAAFAEA-1D15-4BDA-B964-3131B05AA18F}" destId="{C53A9846-1511-4728-A472-886D787DB65E}" srcOrd="0" destOrd="0" presId="urn:microsoft.com/office/officeart/2005/8/layout/orgChart1"/>
    <dgm:cxn modelId="{AAE81F9B-9428-421C-BC45-48E59A7C18B3}" type="presParOf" srcId="{DEAAFAEA-1D15-4BDA-B964-3131B05AA18F}" destId="{B0D05243-FAEB-4B5A-89ED-9BA0470DD097}" srcOrd="1" destOrd="0" presId="urn:microsoft.com/office/officeart/2005/8/layout/orgChart1"/>
    <dgm:cxn modelId="{14841148-37ED-4AC1-B81C-AC4ACF21C9C2}" type="presParOf" srcId="{A640A723-3E78-4580-B1D3-B20B88DF1082}" destId="{C99DC2C7-0C4E-4C30-B97F-69A1DBCABD2E}" srcOrd="1" destOrd="0" presId="urn:microsoft.com/office/officeart/2005/8/layout/orgChart1"/>
    <dgm:cxn modelId="{241C5A24-AF6F-4C36-81B5-C7E2AC4EB088}" type="presParOf" srcId="{A640A723-3E78-4580-B1D3-B20B88DF1082}" destId="{502978BB-253B-466A-A876-4E105CD2D16C}" srcOrd="2" destOrd="0" presId="urn:microsoft.com/office/officeart/2005/8/layout/orgChart1"/>
    <dgm:cxn modelId="{8A7F6095-9C6C-44A1-85FC-603A4BB2E5E5}" type="presParOf" srcId="{031C89D9-DECA-4EC9-BD4A-2B3ED9A00C57}" destId="{C5CB8379-75E2-428C-A8B9-4E0BF8619069}" srcOrd="6" destOrd="0" presId="urn:microsoft.com/office/officeart/2005/8/layout/orgChart1"/>
    <dgm:cxn modelId="{DF206DB6-2CB6-4E78-A590-F29B5EB61CFA}" type="presParOf" srcId="{031C89D9-DECA-4EC9-BD4A-2B3ED9A00C57}" destId="{E0924499-59F6-45CF-9DD7-1E5BCFDE9684}" srcOrd="7" destOrd="0" presId="urn:microsoft.com/office/officeart/2005/8/layout/orgChart1"/>
    <dgm:cxn modelId="{9EDADAC9-7AC1-4811-A14C-44E64F923A05}" type="presParOf" srcId="{E0924499-59F6-45CF-9DD7-1E5BCFDE9684}" destId="{C96F7460-3E97-4171-A404-EC2992106B6F}" srcOrd="0" destOrd="0" presId="urn:microsoft.com/office/officeart/2005/8/layout/orgChart1"/>
    <dgm:cxn modelId="{BEE43035-096D-4737-B44B-DB626B4BFA82}" type="presParOf" srcId="{C96F7460-3E97-4171-A404-EC2992106B6F}" destId="{D27F89FF-C522-43B5-849D-E5C695C3A944}" srcOrd="0" destOrd="0" presId="urn:microsoft.com/office/officeart/2005/8/layout/orgChart1"/>
    <dgm:cxn modelId="{CD776C0C-AA6B-47BC-B415-49375000BEAA}" type="presParOf" srcId="{C96F7460-3E97-4171-A404-EC2992106B6F}" destId="{58710C13-7C9C-4EC4-AC03-A0E4CED63BF1}" srcOrd="1" destOrd="0" presId="urn:microsoft.com/office/officeart/2005/8/layout/orgChart1"/>
    <dgm:cxn modelId="{F724F409-6B11-4328-9C16-EF3758C5D780}" type="presParOf" srcId="{E0924499-59F6-45CF-9DD7-1E5BCFDE9684}" destId="{4EC1A086-4CE6-45BD-813D-57AFD6606CB2}" srcOrd="1" destOrd="0" presId="urn:microsoft.com/office/officeart/2005/8/layout/orgChart1"/>
    <dgm:cxn modelId="{DDB06438-F731-4D0F-AF97-4B00739DCEE6}" type="presParOf" srcId="{E0924499-59F6-45CF-9DD7-1E5BCFDE9684}" destId="{CAB495E4-A0F3-46BA-A100-AE16DAF53865}" srcOrd="2" destOrd="0" presId="urn:microsoft.com/office/officeart/2005/8/layout/orgChart1"/>
    <dgm:cxn modelId="{4C2E23D6-E2C9-4912-8183-A902FE8F708B}" type="presParOf" srcId="{031C89D9-DECA-4EC9-BD4A-2B3ED9A00C57}" destId="{2FA0A33F-3123-4203-947D-88FC40D8EAA4}" srcOrd="8" destOrd="0" presId="urn:microsoft.com/office/officeart/2005/8/layout/orgChart1"/>
    <dgm:cxn modelId="{15B49B74-662D-4DCC-903E-9F23DCDD514C}" type="presParOf" srcId="{031C89D9-DECA-4EC9-BD4A-2B3ED9A00C57}" destId="{B7657E2B-EF28-44CB-AEBA-2FC0E51D49E0}" srcOrd="9" destOrd="0" presId="urn:microsoft.com/office/officeart/2005/8/layout/orgChart1"/>
    <dgm:cxn modelId="{AADF4382-8126-49DB-8CA4-09764823B2C3}" type="presParOf" srcId="{B7657E2B-EF28-44CB-AEBA-2FC0E51D49E0}" destId="{2F3CF1D1-602E-42C0-87D9-391BEAB6AC37}" srcOrd="0" destOrd="0" presId="urn:microsoft.com/office/officeart/2005/8/layout/orgChart1"/>
    <dgm:cxn modelId="{C9FBAFF5-0D8C-42B3-9312-CD4281D344B8}" type="presParOf" srcId="{2F3CF1D1-602E-42C0-87D9-391BEAB6AC37}" destId="{0EF43B4F-DA7D-4BA8-A45E-00353B0C7F0B}" srcOrd="0" destOrd="0" presId="urn:microsoft.com/office/officeart/2005/8/layout/orgChart1"/>
    <dgm:cxn modelId="{E3EF846F-7948-4B6E-A0D7-2AD5D7168DB3}" type="presParOf" srcId="{2F3CF1D1-602E-42C0-87D9-391BEAB6AC37}" destId="{5EA6C595-66D9-4E6D-BA05-156FA9D2F9AF}" srcOrd="1" destOrd="0" presId="urn:microsoft.com/office/officeart/2005/8/layout/orgChart1"/>
    <dgm:cxn modelId="{93D40BBC-46D8-4B83-A592-9A1A16954678}" type="presParOf" srcId="{B7657E2B-EF28-44CB-AEBA-2FC0E51D49E0}" destId="{D04B98A9-09F6-40F1-BF18-BF6E2CE4450A}" srcOrd="1" destOrd="0" presId="urn:microsoft.com/office/officeart/2005/8/layout/orgChart1"/>
    <dgm:cxn modelId="{0270C878-10EC-4FC6-B215-DE73018EF374}" type="presParOf" srcId="{B7657E2B-EF28-44CB-AEBA-2FC0E51D49E0}" destId="{47D8B8CB-A950-43E6-A4F7-528692EDE588}" srcOrd="2" destOrd="0" presId="urn:microsoft.com/office/officeart/2005/8/layout/orgChart1"/>
    <dgm:cxn modelId="{375F9FF3-F7F7-44B4-BC74-637CF4116D9C}" type="presParOf" srcId="{031C89D9-DECA-4EC9-BD4A-2B3ED9A00C57}" destId="{196C3449-D52D-4653-B7E5-89165DE27B1B}" srcOrd="10" destOrd="0" presId="urn:microsoft.com/office/officeart/2005/8/layout/orgChart1"/>
    <dgm:cxn modelId="{34D3ECBD-BDBD-47A5-BC14-8D3B349C3234}" type="presParOf" srcId="{031C89D9-DECA-4EC9-BD4A-2B3ED9A00C57}" destId="{486CFBA6-06C8-4158-B914-71A9172A842A}" srcOrd="11" destOrd="0" presId="urn:microsoft.com/office/officeart/2005/8/layout/orgChart1"/>
    <dgm:cxn modelId="{E3290953-BAAB-475A-9DB1-0B935443298B}" type="presParOf" srcId="{486CFBA6-06C8-4158-B914-71A9172A842A}" destId="{A095798C-B807-4C4B-9B94-7BEAF43F4DBC}" srcOrd="0" destOrd="0" presId="urn:microsoft.com/office/officeart/2005/8/layout/orgChart1"/>
    <dgm:cxn modelId="{C8728191-54E7-4CF0-A9E6-86C2E4AE262A}" type="presParOf" srcId="{A095798C-B807-4C4B-9B94-7BEAF43F4DBC}" destId="{79464C0C-0AA1-4454-AEBD-C0C95366581E}" srcOrd="0" destOrd="0" presId="urn:microsoft.com/office/officeart/2005/8/layout/orgChart1"/>
    <dgm:cxn modelId="{23B66060-E2D0-4634-B7BC-3BE159D95130}" type="presParOf" srcId="{A095798C-B807-4C4B-9B94-7BEAF43F4DBC}" destId="{81A57782-9A35-423B-8328-5C8E7845B53F}" srcOrd="1" destOrd="0" presId="urn:microsoft.com/office/officeart/2005/8/layout/orgChart1"/>
    <dgm:cxn modelId="{02962B90-DE0C-44B5-B336-D920DA998306}" type="presParOf" srcId="{486CFBA6-06C8-4158-B914-71A9172A842A}" destId="{E20F03DC-0660-4614-9F5D-05931D72FB2B}" srcOrd="1" destOrd="0" presId="urn:microsoft.com/office/officeart/2005/8/layout/orgChart1"/>
    <dgm:cxn modelId="{C5FF6B9B-64AF-4D63-A460-9FC41A6D15C8}" type="presParOf" srcId="{486CFBA6-06C8-4158-B914-71A9172A842A}" destId="{4CC5D1D9-335C-4631-9B62-8E20AA737A9D}" srcOrd="2" destOrd="0" presId="urn:microsoft.com/office/officeart/2005/8/layout/orgChart1"/>
    <dgm:cxn modelId="{960BD5A7-9D31-4668-9E44-F03C640A5E85}" type="presParOf" srcId="{031C89D9-DECA-4EC9-BD4A-2B3ED9A00C57}" destId="{353B9B7F-252F-4830-B504-2A6A270BF643}" srcOrd="12" destOrd="0" presId="urn:microsoft.com/office/officeart/2005/8/layout/orgChart1"/>
    <dgm:cxn modelId="{02FF5BE1-DC2C-4F29-9AD1-D9A80DEA1760}" type="presParOf" srcId="{031C89D9-DECA-4EC9-BD4A-2B3ED9A00C57}" destId="{5660ED20-8397-4BB1-A7BB-82A2251AB977}" srcOrd="13" destOrd="0" presId="urn:microsoft.com/office/officeart/2005/8/layout/orgChart1"/>
    <dgm:cxn modelId="{C2510D28-54FA-46E0-9287-65FC74877E25}" type="presParOf" srcId="{5660ED20-8397-4BB1-A7BB-82A2251AB977}" destId="{EC69B4CC-4415-429C-9359-E882C278B313}" srcOrd="0" destOrd="0" presId="urn:microsoft.com/office/officeart/2005/8/layout/orgChart1"/>
    <dgm:cxn modelId="{A0892A46-EE06-427E-B4A6-40B69CDCDEE7}" type="presParOf" srcId="{EC69B4CC-4415-429C-9359-E882C278B313}" destId="{4EFF23B7-8900-4CDF-973B-86166EF2F4AC}" srcOrd="0" destOrd="0" presId="urn:microsoft.com/office/officeart/2005/8/layout/orgChart1"/>
    <dgm:cxn modelId="{E7AF115A-14AE-44CA-9C23-AE3D283A4469}" type="presParOf" srcId="{EC69B4CC-4415-429C-9359-E882C278B313}" destId="{D4A09CFB-D53B-4548-980B-57AFB5402561}" srcOrd="1" destOrd="0" presId="urn:microsoft.com/office/officeart/2005/8/layout/orgChart1"/>
    <dgm:cxn modelId="{838C78E8-CA1D-493C-B0C2-D36D17F4B3FF}" type="presParOf" srcId="{5660ED20-8397-4BB1-A7BB-82A2251AB977}" destId="{E7D3E07C-2031-4E5D-B76A-7216B5660C27}" srcOrd="1" destOrd="0" presId="urn:microsoft.com/office/officeart/2005/8/layout/orgChart1"/>
    <dgm:cxn modelId="{08A11D5E-B904-4A32-BAA0-7E40E3A4729C}" type="presParOf" srcId="{5660ED20-8397-4BB1-A7BB-82A2251AB977}" destId="{00DED78E-852C-41CE-BC38-9C47A298F0AA}" srcOrd="2" destOrd="0" presId="urn:microsoft.com/office/officeart/2005/8/layout/orgChart1"/>
    <dgm:cxn modelId="{0082BCF3-0449-49A2-BAB2-C7135E4D8FD5}" type="presParOf" srcId="{031C89D9-DECA-4EC9-BD4A-2B3ED9A00C57}" destId="{94671600-0EBE-439E-A91D-BB1A384446FD}" srcOrd="14" destOrd="0" presId="urn:microsoft.com/office/officeart/2005/8/layout/orgChart1"/>
    <dgm:cxn modelId="{06068E63-3A67-49A1-82FC-1AFC46CBAB32}" type="presParOf" srcId="{031C89D9-DECA-4EC9-BD4A-2B3ED9A00C57}" destId="{31D77329-4CAA-4A92-964A-47698F01B466}" srcOrd="15" destOrd="0" presId="urn:microsoft.com/office/officeart/2005/8/layout/orgChart1"/>
    <dgm:cxn modelId="{299E4676-1EDF-4C3F-8678-36BA838F8175}" type="presParOf" srcId="{31D77329-4CAA-4A92-964A-47698F01B466}" destId="{792A7277-9812-4AD7-8A3A-B4F7D38F0DC1}" srcOrd="0" destOrd="0" presId="urn:microsoft.com/office/officeart/2005/8/layout/orgChart1"/>
    <dgm:cxn modelId="{FCABFC19-4C55-4DAF-9642-43F9F4463439}" type="presParOf" srcId="{792A7277-9812-4AD7-8A3A-B4F7D38F0DC1}" destId="{6685A4EC-8838-48A1-9096-EF154DDA457D}" srcOrd="0" destOrd="0" presId="urn:microsoft.com/office/officeart/2005/8/layout/orgChart1"/>
    <dgm:cxn modelId="{10E55F49-21B8-4936-AA01-B8307DFF5DD2}" type="presParOf" srcId="{792A7277-9812-4AD7-8A3A-B4F7D38F0DC1}" destId="{7F3A672F-1824-41A2-8ECC-11B1D88D8274}" srcOrd="1" destOrd="0" presId="urn:microsoft.com/office/officeart/2005/8/layout/orgChart1"/>
    <dgm:cxn modelId="{BFB6827D-12C5-43D7-AA70-8AAAF0C51C9B}" type="presParOf" srcId="{31D77329-4CAA-4A92-964A-47698F01B466}" destId="{F738469C-DE57-452E-89CE-185479CD779A}" srcOrd="1" destOrd="0" presId="urn:microsoft.com/office/officeart/2005/8/layout/orgChart1"/>
    <dgm:cxn modelId="{443F243D-4B92-4CE5-A1C9-A29F5ADCC484}" type="presParOf" srcId="{31D77329-4CAA-4A92-964A-47698F01B466}" destId="{32401AAE-452E-4472-8CD6-DF2537524E0D}" srcOrd="2" destOrd="0" presId="urn:microsoft.com/office/officeart/2005/8/layout/orgChart1"/>
    <dgm:cxn modelId="{419EFB7F-8943-41E2-A3EB-70E79840597D}" type="presParOf" srcId="{031C89D9-DECA-4EC9-BD4A-2B3ED9A00C57}" destId="{367F665D-2EBD-45E5-86F6-D71C8ED615A3}" srcOrd="16" destOrd="0" presId="urn:microsoft.com/office/officeart/2005/8/layout/orgChart1"/>
    <dgm:cxn modelId="{2CC6E56A-7E43-4035-BB83-F10BB6527EF7}" type="presParOf" srcId="{031C89D9-DECA-4EC9-BD4A-2B3ED9A00C57}" destId="{EF5A7852-3BBE-4FCF-9BEC-6B0C60033308}" srcOrd="17" destOrd="0" presId="urn:microsoft.com/office/officeart/2005/8/layout/orgChart1"/>
    <dgm:cxn modelId="{611312AA-6096-4279-8537-1198C455479C}" type="presParOf" srcId="{EF5A7852-3BBE-4FCF-9BEC-6B0C60033308}" destId="{26EC1A13-2D1A-4126-BD3D-D8D2C16AF9E2}" srcOrd="0" destOrd="0" presId="urn:microsoft.com/office/officeart/2005/8/layout/orgChart1"/>
    <dgm:cxn modelId="{217A2BAE-A0E1-49F4-B2A8-090B4E430772}" type="presParOf" srcId="{26EC1A13-2D1A-4126-BD3D-D8D2C16AF9E2}" destId="{76FEC5AC-186E-4986-B14F-56DC63DA16D6}" srcOrd="0" destOrd="0" presId="urn:microsoft.com/office/officeart/2005/8/layout/orgChart1"/>
    <dgm:cxn modelId="{93361550-ACCA-4DC4-B276-6D062E34B648}" type="presParOf" srcId="{26EC1A13-2D1A-4126-BD3D-D8D2C16AF9E2}" destId="{CB8D5381-4638-4571-A585-7B980CC20684}" srcOrd="1" destOrd="0" presId="urn:microsoft.com/office/officeart/2005/8/layout/orgChart1"/>
    <dgm:cxn modelId="{720A140D-6625-4815-B04B-D86F272FDC7F}" type="presParOf" srcId="{EF5A7852-3BBE-4FCF-9BEC-6B0C60033308}" destId="{B0AC8CD7-740B-4BC7-BCC1-9E2297B8AF14}" srcOrd="1" destOrd="0" presId="urn:microsoft.com/office/officeart/2005/8/layout/orgChart1"/>
    <dgm:cxn modelId="{3B8D54C1-34C8-4571-8670-8BA55F06045E}" type="presParOf" srcId="{EF5A7852-3BBE-4FCF-9BEC-6B0C60033308}" destId="{9DF295CE-C72F-4104-866F-C9EE3B4F7A24}" srcOrd="2" destOrd="0" presId="urn:microsoft.com/office/officeart/2005/8/layout/orgChart1"/>
    <dgm:cxn modelId="{D69E52F4-59FE-458F-AA5C-2290FF30AEFC}" type="presParOf" srcId="{031C89D9-DECA-4EC9-BD4A-2B3ED9A00C57}" destId="{AB952423-15CD-4DDA-8B48-C37D6236C86C}" srcOrd="18" destOrd="0" presId="urn:microsoft.com/office/officeart/2005/8/layout/orgChart1"/>
    <dgm:cxn modelId="{C567FE56-B37F-4E57-B874-53E2A9AE3804}" type="presParOf" srcId="{031C89D9-DECA-4EC9-BD4A-2B3ED9A00C57}" destId="{484A40C9-E3C6-49C7-8BD3-4A92C68B4D8A}" srcOrd="19" destOrd="0" presId="urn:microsoft.com/office/officeart/2005/8/layout/orgChart1"/>
    <dgm:cxn modelId="{A4EA229D-1AC9-40CC-B905-2AF895FAA2A5}" type="presParOf" srcId="{484A40C9-E3C6-49C7-8BD3-4A92C68B4D8A}" destId="{5CD17A00-8AB4-4665-96B9-6E58F423AB9E}" srcOrd="0" destOrd="0" presId="urn:microsoft.com/office/officeart/2005/8/layout/orgChart1"/>
    <dgm:cxn modelId="{CCEA613E-CB62-43CA-AFB4-1CFBF4D10798}" type="presParOf" srcId="{5CD17A00-8AB4-4665-96B9-6E58F423AB9E}" destId="{EA20F050-58EB-4741-8E59-B9150BE574D8}" srcOrd="0" destOrd="0" presId="urn:microsoft.com/office/officeart/2005/8/layout/orgChart1"/>
    <dgm:cxn modelId="{61C722BC-3263-4B42-92A2-1452A7D94FA1}" type="presParOf" srcId="{5CD17A00-8AB4-4665-96B9-6E58F423AB9E}" destId="{599AE537-6720-44F5-864B-3695A83C432E}" srcOrd="1" destOrd="0" presId="urn:microsoft.com/office/officeart/2005/8/layout/orgChart1"/>
    <dgm:cxn modelId="{BF08624D-6B56-45B2-BD4D-00CEEF9FDC30}" type="presParOf" srcId="{484A40C9-E3C6-49C7-8BD3-4A92C68B4D8A}" destId="{704D035A-8EFC-47CE-85DF-540340C755DF}" srcOrd="1" destOrd="0" presId="urn:microsoft.com/office/officeart/2005/8/layout/orgChart1"/>
    <dgm:cxn modelId="{65F938B7-9426-4754-8324-8D4E5ED68D48}" type="presParOf" srcId="{484A40C9-E3C6-49C7-8BD3-4A92C68B4D8A}" destId="{B189FB88-927F-47FE-9897-BF9B9024B431}" srcOrd="2" destOrd="0" presId="urn:microsoft.com/office/officeart/2005/8/layout/orgChart1"/>
    <dgm:cxn modelId="{AA6B5A8D-304E-4DBE-A33A-6E0CFBF6C209}" type="presParOf" srcId="{031C89D9-DECA-4EC9-BD4A-2B3ED9A00C57}" destId="{B8D564EC-AA01-4575-BB9A-9E8EA1D60319}" srcOrd="20" destOrd="0" presId="urn:microsoft.com/office/officeart/2005/8/layout/orgChart1"/>
    <dgm:cxn modelId="{FD319DEB-ED0D-4B9C-B9B3-B2B6D5A85444}" type="presParOf" srcId="{031C89D9-DECA-4EC9-BD4A-2B3ED9A00C57}" destId="{C74DEC6E-7999-46AD-ABCD-DACA0FACBB12}" srcOrd="21" destOrd="0" presId="urn:microsoft.com/office/officeart/2005/8/layout/orgChart1"/>
    <dgm:cxn modelId="{6BDC15C1-7E89-4D21-BA1D-48413763E0B4}" type="presParOf" srcId="{C74DEC6E-7999-46AD-ABCD-DACA0FACBB12}" destId="{1F98CFA3-DEFA-4831-A027-53FB4F72B116}" srcOrd="0" destOrd="0" presId="urn:microsoft.com/office/officeart/2005/8/layout/orgChart1"/>
    <dgm:cxn modelId="{96F4CE35-B71D-41E2-AF50-C4453B61231A}" type="presParOf" srcId="{1F98CFA3-DEFA-4831-A027-53FB4F72B116}" destId="{11224EC8-7210-4C6F-9A93-33B3BA2A83E4}" srcOrd="0" destOrd="0" presId="urn:microsoft.com/office/officeart/2005/8/layout/orgChart1"/>
    <dgm:cxn modelId="{843E30C8-F7E3-4D58-AD19-D07DBF158EA8}" type="presParOf" srcId="{1F98CFA3-DEFA-4831-A027-53FB4F72B116}" destId="{9054C37D-229B-4E38-B20B-4670CAE39DA1}" srcOrd="1" destOrd="0" presId="urn:microsoft.com/office/officeart/2005/8/layout/orgChart1"/>
    <dgm:cxn modelId="{9D83070B-7BFB-458B-B9BE-A3611C232F0C}" type="presParOf" srcId="{C74DEC6E-7999-46AD-ABCD-DACA0FACBB12}" destId="{BBD101EF-7FF4-4ACF-8B74-AF3BF5D447C6}" srcOrd="1" destOrd="0" presId="urn:microsoft.com/office/officeart/2005/8/layout/orgChart1"/>
    <dgm:cxn modelId="{87B4B72A-D992-40EB-BA47-D82B9505CA53}" type="presParOf" srcId="{C74DEC6E-7999-46AD-ABCD-DACA0FACBB12}" destId="{F14C09B1-948C-4C28-B6CD-EF98D10E0E18}" srcOrd="2" destOrd="0" presId="urn:microsoft.com/office/officeart/2005/8/layout/orgChart1"/>
    <dgm:cxn modelId="{05F8E5C4-5119-4EA1-8204-021343F3B9A6}" type="presParOf" srcId="{031C89D9-DECA-4EC9-BD4A-2B3ED9A00C57}" destId="{E3622300-1DBB-4CD6-AFC9-11D46234125A}" srcOrd="22" destOrd="0" presId="urn:microsoft.com/office/officeart/2005/8/layout/orgChart1"/>
    <dgm:cxn modelId="{B6E97113-3FE0-4611-B582-E8AE55C352BD}" type="presParOf" srcId="{031C89D9-DECA-4EC9-BD4A-2B3ED9A00C57}" destId="{6D30C28B-2ED6-4C58-8391-92B96F0E654C}" srcOrd="23" destOrd="0" presId="urn:microsoft.com/office/officeart/2005/8/layout/orgChart1"/>
    <dgm:cxn modelId="{F42188F6-832D-4694-90EC-41C8F8BCC4E3}" type="presParOf" srcId="{6D30C28B-2ED6-4C58-8391-92B96F0E654C}" destId="{47C11B51-D872-4A4C-BC64-1A776A9370C9}" srcOrd="0" destOrd="0" presId="urn:microsoft.com/office/officeart/2005/8/layout/orgChart1"/>
    <dgm:cxn modelId="{E4963A69-9274-4637-8797-001DF80856E6}" type="presParOf" srcId="{47C11B51-D872-4A4C-BC64-1A776A9370C9}" destId="{EAD89DA1-EC47-4100-AF4C-20E2D05E74DE}" srcOrd="0" destOrd="0" presId="urn:microsoft.com/office/officeart/2005/8/layout/orgChart1"/>
    <dgm:cxn modelId="{7213ACD3-DB70-4662-801E-C4399DF1FA7C}" type="presParOf" srcId="{47C11B51-D872-4A4C-BC64-1A776A9370C9}" destId="{464FAF85-7952-4489-B7C0-BB080AE5C3E0}" srcOrd="1" destOrd="0" presId="urn:microsoft.com/office/officeart/2005/8/layout/orgChart1"/>
    <dgm:cxn modelId="{97D915C1-E3D6-404A-AD8B-37040B40552F}" type="presParOf" srcId="{6D30C28B-2ED6-4C58-8391-92B96F0E654C}" destId="{CB372856-E334-4992-9F9C-48DF9AFD7377}" srcOrd="1" destOrd="0" presId="urn:microsoft.com/office/officeart/2005/8/layout/orgChart1"/>
    <dgm:cxn modelId="{508297A2-A939-4F74-A158-15817BD769FE}" type="presParOf" srcId="{6D30C28B-2ED6-4C58-8391-92B96F0E654C}" destId="{552A2147-FC6E-4AD2-B3BB-ADEDFC36D229}" srcOrd="2" destOrd="0" presId="urn:microsoft.com/office/officeart/2005/8/layout/orgChart1"/>
    <dgm:cxn modelId="{38C0C9B0-2FD2-4D78-A0F9-B9C338B14521}" type="presParOf" srcId="{031C89D9-DECA-4EC9-BD4A-2B3ED9A00C57}" destId="{E07965CF-E0BF-45A0-BB6D-E33734159D1B}" srcOrd="24" destOrd="0" presId="urn:microsoft.com/office/officeart/2005/8/layout/orgChart1"/>
    <dgm:cxn modelId="{DB6CFC4D-A63A-4CD6-9ED8-45ACCCA6CD57}" type="presParOf" srcId="{031C89D9-DECA-4EC9-BD4A-2B3ED9A00C57}" destId="{1798317C-DE43-40A5-A1D0-7E2C1BDE520E}" srcOrd="25" destOrd="0" presId="urn:microsoft.com/office/officeart/2005/8/layout/orgChart1"/>
    <dgm:cxn modelId="{801F6E3E-8814-49C1-8666-C2EF8F92C8D6}" type="presParOf" srcId="{1798317C-DE43-40A5-A1D0-7E2C1BDE520E}" destId="{5037A7B1-3BF9-4429-9990-6A867B4FD462}" srcOrd="0" destOrd="0" presId="urn:microsoft.com/office/officeart/2005/8/layout/orgChart1"/>
    <dgm:cxn modelId="{8AD0B97A-5779-4E28-88BC-2B1DB446508C}" type="presParOf" srcId="{5037A7B1-3BF9-4429-9990-6A867B4FD462}" destId="{104C21B4-62EF-4E24-837B-7A40F4D09C73}" srcOrd="0" destOrd="0" presId="urn:microsoft.com/office/officeart/2005/8/layout/orgChart1"/>
    <dgm:cxn modelId="{19EDA545-CFD1-468B-963C-09889D93F800}" type="presParOf" srcId="{5037A7B1-3BF9-4429-9990-6A867B4FD462}" destId="{874629E0-83A9-4FC4-837F-E6B77B558040}" srcOrd="1" destOrd="0" presId="urn:microsoft.com/office/officeart/2005/8/layout/orgChart1"/>
    <dgm:cxn modelId="{1AD4638F-11F5-40CF-929F-9D366A0AA846}" type="presParOf" srcId="{1798317C-DE43-40A5-A1D0-7E2C1BDE520E}" destId="{D7190EF2-EC45-4654-8A10-B6ABD2435268}" srcOrd="1" destOrd="0" presId="urn:microsoft.com/office/officeart/2005/8/layout/orgChart1"/>
    <dgm:cxn modelId="{88DD62C0-DE43-499E-876F-C0EC27C2EC15}" type="presParOf" srcId="{1798317C-DE43-40A5-A1D0-7E2C1BDE520E}" destId="{3C7573BA-4AA0-44A3-9D3C-18F1DF28A702}" srcOrd="2" destOrd="0" presId="urn:microsoft.com/office/officeart/2005/8/layout/orgChart1"/>
    <dgm:cxn modelId="{CF0A840F-F394-4707-9A53-DD0F8CA6F02E}" type="presParOf" srcId="{031C89D9-DECA-4EC9-BD4A-2B3ED9A00C57}" destId="{FC3B47DB-1EE5-4BB3-A89D-E574DE08A879}" srcOrd="26" destOrd="0" presId="urn:microsoft.com/office/officeart/2005/8/layout/orgChart1"/>
    <dgm:cxn modelId="{2C1437EC-6D68-48CE-BABE-9EBB7AACA49F}" type="presParOf" srcId="{031C89D9-DECA-4EC9-BD4A-2B3ED9A00C57}" destId="{D1FB052A-6A91-46A6-ADCE-0F2E3B943B27}" srcOrd="27" destOrd="0" presId="urn:microsoft.com/office/officeart/2005/8/layout/orgChart1"/>
    <dgm:cxn modelId="{3033228A-842B-4276-9363-E7C66A78DB95}" type="presParOf" srcId="{D1FB052A-6A91-46A6-ADCE-0F2E3B943B27}" destId="{14B2638F-EBA8-4EA1-A21B-EF01996987EF}" srcOrd="0" destOrd="0" presId="urn:microsoft.com/office/officeart/2005/8/layout/orgChart1"/>
    <dgm:cxn modelId="{0F0F0080-8B24-436C-90CD-C28667E56A9C}" type="presParOf" srcId="{14B2638F-EBA8-4EA1-A21B-EF01996987EF}" destId="{F1D0A687-25EE-4526-912A-DFCD86FF7930}" srcOrd="0" destOrd="0" presId="urn:microsoft.com/office/officeart/2005/8/layout/orgChart1"/>
    <dgm:cxn modelId="{F824958D-E772-4CCE-9F0F-92F81D44B23C}" type="presParOf" srcId="{14B2638F-EBA8-4EA1-A21B-EF01996987EF}" destId="{38CD35E8-BABF-4C4C-B1B3-2969C76D4DCC}" srcOrd="1" destOrd="0" presId="urn:microsoft.com/office/officeart/2005/8/layout/orgChart1"/>
    <dgm:cxn modelId="{FC232AE9-E87D-4304-81B1-C3A4418323A4}" type="presParOf" srcId="{D1FB052A-6A91-46A6-ADCE-0F2E3B943B27}" destId="{EA87F931-6B9A-4ED1-9AD4-074AAA5C7B5A}" srcOrd="1" destOrd="0" presId="urn:microsoft.com/office/officeart/2005/8/layout/orgChart1"/>
    <dgm:cxn modelId="{806467D3-A784-4330-955A-8B6ACA8E1DF2}" type="presParOf" srcId="{D1FB052A-6A91-46A6-ADCE-0F2E3B943B27}" destId="{F0705107-E50A-44B0-A94A-723C49BCE407}" srcOrd="2" destOrd="0" presId="urn:microsoft.com/office/officeart/2005/8/layout/orgChart1"/>
    <dgm:cxn modelId="{4791D4CE-875A-4883-9710-85B3DB0874C5}" type="presParOf" srcId="{031C89D9-DECA-4EC9-BD4A-2B3ED9A00C57}" destId="{286F7944-E055-4EA2-9ADE-BBA0C80CA6D9}" srcOrd="28" destOrd="0" presId="urn:microsoft.com/office/officeart/2005/8/layout/orgChart1"/>
    <dgm:cxn modelId="{3F95660F-E3FF-486B-BC82-E0FEB82AA0D1}" type="presParOf" srcId="{031C89D9-DECA-4EC9-BD4A-2B3ED9A00C57}" destId="{D2DA51BA-D5EB-4A48-A982-AFB50C315535}" srcOrd="29" destOrd="0" presId="urn:microsoft.com/office/officeart/2005/8/layout/orgChart1"/>
    <dgm:cxn modelId="{ECBC5858-31B8-4BBC-BB12-DECD4C9D32C7}" type="presParOf" srcId="{D2DA51BA-D5EB-4A48-A982-AFB50C315535}" destId="{A3E57881-FA14-4754-91C0-9AD3A46C20D8}" srcOrd="0" destOrd="0" presId="urn:microsoft.com/office/officeart/2005/8/layout/orgChart1"/>
    <dgm:cxn modelId="{0785F939-3963-43E0-8613-6F9075E51B4C}" type="presParOf" srcId="{A3E57881-FA14-4754-91C0-9AD3A46C20D8}" destId="{2E898BC2-E9AF-4D3E-B90D-73C5CC06AD16}" srcOrd="0" destOrd="0" presId="urn:microsoft.com/office/officeart/2005/8/layout/orgChart1"/>
    <dgm:cxn modelId="{6C68FAD5-62C4-4B7E-8649-82C48DD55E12}" type="presParOf" srcId="{A3E57881-FA14-4754-91C0-9AD3A46C20D8}" destId="{C2B9D83D-4051-4381-8731-ED9B71BD93BC}" srcOrd="1" destOrd="0" presId="urn:microsoft.com/office/officeart/2005/8/layout/orgChart1"/>
    <dgm:cxn modelId="{A7D42E35-5A39-4516-BDC9-80BA0F4F69B5}" type="presParOf" srcId="{D2DA51BA-D5EB-4A48-A982-AFB50C315535}" destId="{E50DD6C0-172A-470E-A8C0-FAA5E945F24B}" srcOrd="1" destOrd="0" presId="urn:microsoft.com/office/officeart/2005/8/layout/orgChart1"/>
    <dgm:cxn modelId="{913F531C-9B88-4676-9C90-7D8612FF01A5}" type="presParOf" srcId="{D2DA51BA-D5EB-4A48-A982-AFB50C315535}" destId="{5FAADD08-0D11-4627-AA96-7EDB7C85C465}" srcOrd="2" destOrd="0" presId="urn:microsoft.com/office/officeart/2005/8/layout/orgChart1"/>
    <dgm:cxn modelId="{3862F37E-9E0E-48CE-82AB-AC073C171FCB}" type="presParOf" srcId="{031C89D9-DECA-4EC9-BD4A-2B3ED9A00C57}" destId="{AB6F7D0F-1EB1-4570-82A7-3D4D68CE15E9}" srcOrd="30" destOrd="0" presId="urn:microsoft.com/office/officeart/2005/8/layout/orgChart1"/>
    <dgm:cxn modelId="{B9ED6D83-B184-440A-B78B-810EF8D7CA25}" type="presParOf" srcId="{031C89D9-DECA-4EC9-BD4A-2B3ED9A00C57}" destId="{2097750C-EFCB-4C74-832E-20DDAB770339}" srcOrd="31" destOrd="0" presId="urn:microsoft.com/office/officeart/2005/8/layout/orgChart1"/>
    <dgm:cxn modelId="{0BC7F915-1EE7-4DF2-A5C0-4D80B7576386}" type="presParOf" srcId="{2097750C-EFCB-4C74-832E-20DDAB770339}" destId="{C088AD1A-B97F-4A2D-92B8-A5653695F7DF}" srcOrd="0" destOrd="0" presId="urn:microsoft.com/office/officeart/2005/8/layout/orgChart1"/>
    <dgm:cxn modelId="{61CE1363-A851-439F-9A21-DD59D21EFB87}" type="presParOf" srcId="{C088AD1A-B97F-4A2D-92B8-A5653695F7DF}" destId="{9FFA041F-2C08-4ABD-831E-91516D7A112E}" srcOrd="0" destOrd="0" presId="urn:microsoft.com/office/officeart/2005/8/layout/orgChart1"/>
    <dgm:cxn modelId="{6F560976-D4B3-43E8-9E1B-798B0AFE9719}" type="presParOf" srcId="{C088AD1A-B97F-4A2D-92B8-A5653695F7DF}" destId="{459B29DA-B7BC-40EB-90EA-40EAFD633CFE}" srcOrd="1" destOrd="0" presId="urn:microsoft.com/office/officeart/2005/8/layout/orgChart1"/>
    <dgm:cxn modelId="{6E2E1245-ABE0-4E32-965B-98C9BC8478A7}" type="presParOf" srcId="{2097750C-EFCB-4C74-832E-20DDAB770339}" destId="{94C9B90E-3D60-4073-8579-148FF848D189}" srcOrd="1" destOrd="0" presId="urn:microsoft.com/office/officeart/2005/8/layout/orgChart1"/>
    <dgm:cxn modelId="{8D0469E9-B2F0-4B04-8989-B31F0372BF19}" type="presParOf" srcId="{2097750C-EFCB-4C74-832E-20DDAB770339}" destId="{5DF3BB21-5BA3-4204-88F7-1B389F5E0E4A}" srcOrd="2" destOrd="0" presId="urn:microsoft.com/office/officeart/2005/8/layout/orgChart1"/>
    <dgm:cxn modelId="{96760827-BF87-419B-83A9-DB8C7437E902}" type="presParOf" srcId="{031C89D9-DECA-4EC9-BD4A-2B3ED9A00C57}" destId="{3AFC7682-544E-497D-A591-70CEC60DA0A0}" srcOrd="32" destOrd="0" presId="urn:microsoft.com/office/officeart/2005/8/layout/orgChart1"/>
    <dgm:cxn modelId="{AB52B3DC-0465-4BBF-9456-19E4E363B8B7}" type="presParOf" srcId="{031C89D9-DECA-4EC9-BD4A-2B3ED9A00C57}" destId="{A5DD0826-4E74-4290-B4F6-46444A040A4E}" srcOrd="33" destOrd="0" presId="urn:microsoft.com/office/officeart/2005/8/layout/orgChart1"/>
    <dgm:cxn modelId="{99AACAE5-BCDF-4CC6-A4EA-88CD46280454}" type="presParOf" srcId="{A5DD0826-4E74-4290-B4F6-46444A040A4E}" destId="{F5DEC309-2AB1-47B9-B7B9-D1B4431E3D04}" srcOrd="0" destOrd="0" presId="urn:microsoft.com/office/officeart/2005/8/layout/orgChart1"/>
    <dgm:cxn modelId="{3CD0A17F-4513-4D9F-8126-7A15EA6E7657}" type="presParOf" srcId="{F5DEC309-2AB1-47B9-B7B9-D1B4431E3D04}" destId="{97C4D081-C548-4EEF-9EBE-3AEE903BA7DD}" srcOrd="0" destOrd="0" presId="urn:microsoft.com/office/officeart/2005/8/layout/orgChart1"/>
    <dgm:cxn modelId="{90223EF4-0268-4F9E-82B5-0D5EF4ED14D2}" type="presParOf" srcId="{F5DEC309-2AB1-47B9-B7B9-D1B4431E3D04}" destId="{0918AE82-640F-4325-BB36-6281BFA218FA}" srcOrd="1" destOrd="0" presId="urn:microsoft.com/office/officeart/2005/8/layout/orgChart1"/>
    <dgm:cxn modelId="{88A27AFE-3BEF-42D1-A01D-AFD8CDAA3124}" type="presParOf" srcId="{A5DD0826-4E74-4290-B4F6-46444A040A4E}" destId="{3A8440EC-AE7A-4516-B2E8-868CCA161277}" srcOrd="1" destOrd="0" presId="urn:microsoft.com/office/officeart/2005/8/layout/orgChart1"/>
    <dgm:cxn modelId="{1B658B8A-12EC-4F54-9CFE-03341F1A2BC5}" type="presParOf" srcId="{A5DD0826-4E74-4290-B4F6-46444A040A4E}" destId="{6EA92718-C020-4338-809D-04C9F81ACD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FDC7A-192F-4E48-BF4F-363ED474AA83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21AC3-DA2C-4FA8-BA44-F0B4AFBA61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61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759CA9-B6A7-EA1B-2E41-CB9148BCB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xmlns="" id="{494F79D0-BE06-CE2B-C60C-372549A27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xmlns="" id="{7FB08BE4-7F5E-57DD-A7DA-F64E5EF89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76FD26D-989B-CD25-9633-BEA00471A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7706-8C49-4B49-A8A3-7481EF5A9FF7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14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1.sv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1.svg"/><Relationship Id="rId7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1.sv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1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20.sv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24.sv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5230" y="-649197"/>
            <a:ext cx="13625692" cy="10986167"/>
          </a:xfrm>
          <a:custGeom>
            <a:avLst/>
            <a:gdLst/>
            <a:ahLst/>
            <a:cxnLst/>
            <a:rect l="l" t="t" r="r" b="b"/>
            <a:pathLst>
              <a:path w="13625692" h="10986167">
                <a:moveTo>
                  <a:pt x="0" y="0"/>
                </a:moveTo>
                <a:lnTo>
                  <a:pt x="13625692" y="0"/>
                </a:lnTo>
                <a:lnTo>
                  <a:pt x="13625692" y="10986167"/>
                </a:lnTo>
                <a:lnTo>
                  <a:pt x="0" y="109861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82" r="-583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6617556" y="-1450818"/>
            <a:ext cx="18633089" cy="12094568"/>
          </a:xfrm>
          <a:custGeom>
            <a:avLst/>
            <a:gdLst/>
            <a:ahLst/>
            <a:cxnLst/>
            <a:rect l="l" t="t" r="r" b="b"/>
            <a:pathLst>
              <a:path w="18633089" h="12094568">
                <a:moveTo>
                  <a:pt x="0" y="0"/>
                </a:moveTo>
                <a:lnTo>
                  <a:pt x="18633088" y="0"/>
                </a:lnTo>
                <a:lnTo>
                  <a:pt x="18633088" y="12094569"/>
                </a:lnTo>
                <a:lnTo>
                  <a:pt x="0" y="120945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Freeform 4"/>
          <p:cNvSpPr/>
          <p:nvPr/>
        </p:nvSpPr>
        <p:spPr>
          <a:xfrm>
            <a:off x="4508259" y="9821636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9" y="0"/>
                </a:lnTo>
                <a:lnTo>
                  <a:pt x="477519" y="465364"/>
                </a:lnTo>
                <a:lnTo>
                  <a:pt x="0" y="465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1767880" y="7091"/>
            <a:ext cx="6520121" cy="10636659"/>
          </a:xfrm>
          <a:custGeom>
            <a:avLst/>
            <a:gdLst/>
            <a:ahLst/>
            <a:cxnLst/>
            <a:rect l="l" t="t" r="r" b="b"/>
            <a:pathLst>
              <a:path w="6520121" h="10636659">
                <a:moveTo>
                  <a:pt x="0" y="0"/>
                </a:moveTo>
                <a:lnTo>
                  <a:pt x="6520121" y="0"/>
                </a:lnTo>
                <a:lnTo>
                  <a:pt x="6520121" y="10636659"/>
                </a:lnTo>
                <a:lnTo>
                  <a:pt x="0" y="106366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</a:blip>
            <a:stretch>
              <a:fillRect l="-130449" r="-6219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5277385" y="4465273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9" y="0"/>
                </a:lnTo>
                <a:lnTo>
                  <a:pt x="477519" y="465364"/>
                </a:lnTo>
                <a:lnTo>
                  <a:pt x="0" y="465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733543" y="3645971"/>
            <a:ext cx="8013171" cy="3056904"/>
          </a:xfrm>
          <a:custGeom>
            <a:avLst/>
            <a:gdLst/>
            <a:ahLst/>
            <a:cxnLst/>
            <a:rect l="l" t="t" r="r" b="b"/>
            <a:pathLst>
              <a:path w="8013171" h="3056904">
                <a:moveTo>
                  <a:pt x="0" y="0"/>
                </a:moveTo>
                <a:lnTo>
                  <a:pt x="8013172" y="0"/>
                </a:lnTo>
                <a:lnTo>
                  <a:pt x="8013172" y="3056904"/>
                </a:lnTo>
                <a:lnTo>
                  <a:pt x="0" y="30569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>
              <a:fillRect t="-4834" r="-1366" b="-483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8090312" y="342644"/>
            <a:ext cx="672335" cy="686056"/>
          </a:xfrm>
          <a:custGeom>
            <a:avLst/>
            <a:gdLst/>
            <a:ahLst/>
            <a:cxnLst/>
            <a:rect l="l" t="t" r="r" b="b"/>
            <a:pathLst>
              <a:path w="672335" h="686056">
                <a:moveTo>
                  <a:pt x="0" y="0"/>
                </a:moveTo>
                <a:lnTo>
                  <a:pt x="672334" y="0"/>
                </a:lnTo>
                <a:lnTo>
                  <a:pt x="672334" y="686056"/>
                </a:lnTo>
                <a:lnTo>
                  <a:pt x="0" y="6860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7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8207064" y="6089698"/>
            <a:ext cx="672335" cy="686056"/>
          </a:xfrm>
          <a:custGeom>
            <a:avLst/>
            <a:gdLst/>
            <a:ahLst/>
            <a:cxnLst/>
            <a:rect l="l" t="t" r="r" b="b"/>
            <a:pathLst>
              <a:path w="672335" h="686056">
                <a:moveTo>
                  <a:pt x="0" y="0"/>
                </a:moveTo>
                <a:lnTo>
                  <a:pt x="672335" y="0"/>
                </a:lnTo>
                <a:lnTo>
                  <a:pt x="672335" y="686055"/>
                </a:lnTo>
                <a:lnTo>
                  <a:pt x="0" y="6860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7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2408210" y="3645971"/>
            <a:ext cx="672335" cy="686056"/>
          </a:xfrm>
          <a:custGeom>
            <a:avLst/>
            <a:gdLst/>
            <a:ahLst/>
            <a:cxnLst/>
            <a:rect l="l" t="t" r="r" b="b"/>
            <a:pathLst>
              <a:path w="672335" h="686056">
                <a:moveTo>
                  <a:pt x="0" y="0"/>
                </a:moveTo>
                <a:lnTo>
                  <a:pt x="672334" y="0"/>
                </a:lnTo>
                <a:lnTo>
                  <a:pt x="672334" y="686055"/>
                </a:lnTo>
                <a:lnTo>
                  <a:pt x="0" y="6860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7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6710201" y="8705826"/>
            <a:ext cx="672335" cy="686056"/>
          </a:xfrm>
          <a:custGeom>
            <a:avLst/>
            <a:gdLst/>
            <a:ahLst/>
            <a:cxnLst/>
            <a:rect l="l" t="t" r="r" b="b"/>
            <a:pathLst>
              <a:path w="672335" h="686056">
                <a:moveTo>
                  <a:pt x="0" y="0"/>
                </a:moveTo>
                <a:lnTo>
                  <a:pt x="672334" y="0"/>
                </a:lnTo>
                <a:lnTo>
                  <a:pt x="672334" y="686055"/>
                </a:lnTo>
                <a:lnTo>
                  <a:pt x="0" y="6860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7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2107022" y="4100874"/>
            <a:ext cx="7295919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2707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CNPJ 46.523.015/0001-35</a:t>
            </a:r>
          </a:p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2707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Rua Prof. João da Matta e Luz, 262 – Centro</a:t>
            </a:r>
          </a:p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2707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Telefone</a:t>
            </a:r>
            <a:r>
              <a:rPr lang="en-US" sz="2707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: (11) 4199-3100</a:t>
            </a:r>
          </a:p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2707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saude@barueri.sp.gov.br  www.barueri.sp.gov.br</a:t>
            </a:r>
          </a:p>
        </p:txBody>
      </p:sp>
      <p:sp>
        <p:nvSpPr>
          <p:cNvPr id="13" name="Freeform 13"/>
          <p:cNvSpPr/>
          <p:nvPr/>
        </p:nvSpPr>
        <p:spPr>
          <a:xfrm>
            <a:off x="8543232" y="3891567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8" y="0"/>
                </a:lnTo>
                <a:lnTo>
                  <a:pt x="477518" y="465364"/>
                </a:lnTo>
                <a:lnTo>
                  <a:pt x="0" y="465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902478" y="4932640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9" y="0"/>
                </a:lnTo>
                <a:lnTo>
                  <a:pt x="477519" y="465364"/>
                </a:lnTo>
                <a:lnTo>
                  <a:pt x="0" y="465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0962642" y="8034111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8" y="0"/>
                </a:lnTo>
                <a:lnTo>
                  <a:pt x="477518" y="465364"/>
                </a:lnTo>
                <a:lnTo>
                  <a:pt x="0" y="465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10662408" y="4843887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8" y="0"/>
                </a:lnTo>
                <a:lnTo>
                  <a:pt x="477518" y="465363"/>
                </a:lnTo>
                <a:lnTo>
                  <a:pt x="0" y="4653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9628141" y="8827636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8" y="0"/>
                </a:lnTo>
                <a:lnTo>
                  <a:pt x="477518" y="465363"/>
                </a:lnTo>
                <a:lnTo>
                  <a:pt x="0" y="4653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1256024" y="3180607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9" y="0"/>
                </a:lnTo>
                <a:lnTo>
                  <a:pt x="477519" y="465364"/>
                </a:lnTo>
                <a:lnTo>
                  <a:pt x="0" y="465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5397616" y="3205511"/>
            <a:ext cx="672335" cy="686056"/>
          </a:xfrm>
          <a:custGeom>
            <a:avLst/>
            <a:gdLst/>
            <a:ahLst/>
            <a:cxnLst/>
            <a:rect l="l" t="t" r="r" b="b"/>
            <a:pathLst>
              <a:path w="672335" h="686056">
                <a:moveTo>
                  <a:pt x="0" y="0"/>
                </a:moveTo>
                <a:lnTo>
                  <a:pt x="672335" y="0"/>
                </a:lnTo>
                <a:lnTo>
                  <a:pt x="672335" y="686056"/>
                </a:lnTo>
                <a:lnTo>
                  <a:pt x="0" y="6860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7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7264587" y="7345343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9" y="0"/>
                </a:lnTo>
                <a:lnTo>
                  <a:pt x="477519" y="465364"/>
                </a:lnTo>
                <a:lnTo>
                  <a:pt x="0" y="465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1"/>
          <p:cNvSpPr/>
          <p:nvPr/>
        </p:nvSpPr>
        <p:spPr>
          <a:xfrm>
            <a:off x="548932" y="7810707"/>
            <a:ext cx="707093" cy="720604"/>
          </a:xfrm>
          <a:custGeom>
            <a:avLst/>
            <a:gdLst/>
            <a:ahLst/>
            <a:cxnLst/>
            <a:rect l="l" t="t" r="r" b="b"/>
            <a:pathLst>
              <a:path w="707093" h="720604">
                <a:moveTo>
                  <a:pt x="0" y="0"/>
                </a:moveTo>
                <a:lnTo>
                  <a:pt x="707092" y="0"/>
                </a:lnTo>
                <a:lnTo>
                  <a:pt x="707092" y="720604"/>
                </a:lnTo>
                <a:lnTo>
                  <a:pt x="0" y="7206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6000"/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>
            <a:off x="10901167" y="6216419"/>
            <a:ext cx="707093" cy="720604"/>
          </a:xfrm>
          <a:custGeom>
            <a:avLst/>
            <a:gdLst/>
            <a:ahLst/>
            <a:cxnLst/>
            <a:rect l="l" t="t" r="r" b="b"/>
            <a:pathLst>
              <a:path w="707093" h="720604">
                <a:moveTo>
                  <a:pt x="0" y="0"/>
                </a:moveTo>
                <a:lnTo>
                  <a:pt x="707093" y="0"/>
                </a:lnTo>
                <a:lnTo>
                  <a:pt x="707093" y="720604"/>
                </a:lnTo>
                <a:lnTo>
                  <a:pt x="0" y="7206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6000"/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/>
          <p:nvPr/>
        </p:nvSpPr>
        <p:spPr>
          <a:xfrm>
            <a:off x="10494308" y="3645971"/>
            <a:ext cx="707093" cy="720604"/>
          </a:xfrm>
          <a:custGeom>
            <a:avLst/>
            <a:gdLst/>
            <a:ahLst/>
            <a:cxnLst/>
            <a:rect l="l" t="t" r="r" b="b"/>
            <a:pathLst>
              <a:path w="707093" h="720604">
                <a:moveTo>
                  <a:pt x="0" y="0"/>
                </a:moveTo>
                <a:lnTo>
                  <a:pt x="707093" y="0"/>
                </a:lnTo>
                <a:lnTo>
                  <a:pt x="707093" y="720604"/>
                </a:lnTo>
                <a:lnTo>
                  <a:pt x="0" y="7206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6000"/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>
            <a:off x="2345443" y="9723482"/>
            <a:ext cx="707093" cy="720604"/>
          </a:xfrm>
          <a:custGeom>
            <a:avLst/>
            <a:gdLst/>
            <a:ahLst/>
            <a:cxnLst/>
            <a:rect l="l" t="t" r="r" b="b"/>
            <a:pathLst>
              <a:path w="707093" h="720604">
                <a:moveTo>
                  <a:pt x="0" y="0"/>
                </a:moveTo>
                <a:lnTo>
                  <a:pt x="707093" y="0"/>
                </a:lnTo>
                <a:lnTo>
                  <a:pt x="707093" y="720604"/>
                </a:lnTo>
                <a:lnTo>
                  <a:pt x="0" y="7206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6000"/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/>
          <p:nvPr/>
        </p:nvSpPr>
        <p:spPr>
          <a:xfrm>
            <a:off x="350317" y="9321574"/>
            <a:ext cx="3532462" cy="663128"/>
          </a:xfrm>
          <a:custGeom>
            <a:avLst/>
            <a:gdLst/>
            <a:ahLst/>
            <a:cxnLst/>
            <a:rect l="l" t="t" r="r" b="b"/>
            <a:pathLst>
              <a:path w="3532462" h="663128">
                <a:moveTo>
                  <a:pt x="0" y="0"/>
                </a:moveTo>
                <a:lnTo>
                  <a:pt x="3532461" y="0"/>
                </a:lnTo>
                <a:lnTo>
                  <a:pt x="3532461" y="663128"/>
                </a:lnTo>
                <a:lnTo>
                  <a:pt x="0" y="66312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26"/>
          <p:cNvSpPr/>
          <p:nvPr/>
        </p:nvSpPr>
        <p:spPr>
          <a:xfrm rot="5500669">
            <a:off x="6708961" y="3830541"/>
            <a:ext cx="11326985" cy="3535977"/>
          </a:xfrm>
          <a:custGeom>
            <a:avLst/>
            <a:gdLst/>
            <a:ahLst/>
            <a:cxnLst/>
            <a:rect l="l" t="t" r="r" b="b"/>
            <a:pathLst>
              <a:path w="11326985" h="3535977">
                <a:moveTo>
                  <a:pt x="0" y="0"/>
                </a:moveTo>
                <a:lnTo>
                  <a:pt x="11326985" y="0"/>
                </a:lnTo>
                <a:lnTo>
                  <a:pt x="11326985" y="3535977"/>
                </a:lnTo>
                <a:lnTo>
                  <a:pt x="0" y="35359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89000"/>
            </a:blip>
            <a:stretch>
              <a:fillRect l="-13658" r="-470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Freeform 27"/>
          <p:cNvSpPr/>
          <p:nvPr/>
        </p:nvSpPr>
        <p:spPr>
          <a:xfrm>
            <a:off x="2919661" y="6063702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9" y="0"/>
                </a:lnTo>
                <a:lnTo>
                  <a:pt x="477519" y="465364"/>
                </a:lnTo>
                <a:lnTo>
                  <a:pt x="0" y="465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Freeform 28"/>
          <p:cNvSpPr/>
          <p:nvPr/>
        </p:nvSpPr>
        <p:spPr>
          <a:xfrm>
            <a:off x="650009" y="451159"/>
            <a:ext cx="707436" cy="695056"/>
          </a:xfrm>
          <a:custGeom>
            <a:avLst/>
            <a:gdLst/>
            <a:ahLst/>
            <a:cxnLst/>
            <a:rect l="l" t="t" r="r" b="b"/>
            <a:pathLst>
              <a:path w="707436" h="695056">
                <a:moveTo>
                  <a:pt x="0" y="0"/>
                </a:moveTo>
                <a:lnTo>
                  <a:pt x="707435" y="0"/>
                </a:lnTo>
                <a:lnTo>
                  <a:pt x="707435" y="695056"/>
                </a:lnTo>
                <a:lnTo>
                  <a:pt x="0" y="6950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61000"/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29"/>
          <p:cNvSpPr txBox="1"/>
          <p:nvPr/>
        </p:nvSpPr>
        <p:spPr>
          <a:xfrm>
            <a:off x="2299298" y="7014457"/>
            <a:ext cx="6868969" cy="1886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0"/>
              </a:lnSpc>
            </a:pPr>
            <a:r>
              <a:rPr lang="en-US" sz="2564" b="1" dirty="0" err="1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Secretário</a:t>
            </a:r>
            <a:r>
              <a:rPr lang="en-US" sz="2564" b="1" dirty="0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 de </a:t>
            </a:r>
            <a:r>
              <a:rPr lang="en-US" sz="2564" b="1" dirty="0" err="1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Saúde</a:t>
            </a:r>
            <a:endParaRPr lang="en-US" sz="2564" b="1" dirty="0">
              <a:solidFill>
                <a:srgbClr val="31288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2778"/>
              </a:lnSpc>
            </a:pPr>
            <a:r>
              <a:rPr lang="en-US" sz="224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Sr. Milton </a:t>
            </a:r>
            <a:r>
              <a:rPr lang="en-US" sz="224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Casquel</a:t>
            </a:r>
            <a:r>
              <a:rPr lang="en-US" sz="224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Monti</a:t>
            </a:r>
          </a:p>
          <a:p>
            <a:pPr algn="ctr">
              <a:lnSpc>
                <a:spcPts val="2778"/>
              </a:lnSpc>
            </a:pPr>
            <a:r>
              <a:rPr lang="en-US" sz="224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Data da posse: 02 de Janeiro de 2025 </a:t>
            </a:r>
          </a:p>
          <a:p>
            <a:pPr algn="ctr">
              <a:lnSpc>
                <a:spcPts val="2778"/>
              </a:lnSpc>
            </a:pPr>
            <a:r>
              <a:rPr lang="en-US" sz="224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Portaria</a:t>
            </a:r>
            <a:r>
              <a:rPr lang="en-US" sz="224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14</a:t>
            </a:r>
          </a:p>
          <a:p>
            <a:pPr algn="ctr">
              <a:lnSpc>
                <a:spcPts val="2778"/>
              </a:lnSpc>
            </a:pPr>
            <a:r>
              <a:rPr lang="en-US" sz="224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Período</a:t>
            </a:r>
            <a:r>
              <a:rPr lang="en-US" sz="224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Plano Municipal de </a:t>
            </a:r>
            <a:r>
              <a:rPr lang="en-US" sz="224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Saúde</a:t>
            </a:r>
            <a:r>
              <a:rPr lang="en-US" sz="224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2022 a 2025  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334357" y="897431"/>
            <a:ext cx="7334101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9"/>
              </a:lnSpc>
              <a:spcBef>
                <a:spcPct val="0"/>
              </a:spcBef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1118766" y="534731"/>
            <a:ext cx="9301219" cy="163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0"/>
              </a:lnSpc>
            </a:pPr>
            <a:r>
              <a:rPr lang="en-US" sz="6196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Audiência</a:t>
            </a:r>
            <a:r>
              <a:rPr lang="en-US" sz="6196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Pública</a:t>
            </a:r>
          </a:p>
          <a:p>
            <a:pPr algn="ctr">
              <a:lnSpc>
                <a:spcPts val="6320"/>
              </a:lnSpc>
            </a:pPr>
            <a:r>
              <a:rPr lang="en-US" sz="6196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2º </a:t>
            </a:r>
            <a:r>
              <a:rPr lang="en-US" sz="6196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Quadrimestre</a:t>
            </a:r>
            <a:r>
              <a:rPr lang="en-US" sz="6196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de 2025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604755" y="2296464"/>
            <a:ext cx="7250625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  <a:spcBef>
                <a:spcPct val="0"/>
              </a:spcBef>
            </a:pPr>
            <a:r>
              <a:rPr lang="en-US" sz="4502" b="1">
                <a:solidFill>
                  <a:srgbClr val="3128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Secretaria Municipal de Saúde</a:t>
            </a:r>
          </a:p>
        </p:txBody>
      </p:sp>
      <p:sp>
        <p:nvSpPr>
          <p:cNvPr id="33" name="Freeform 33"/>
          <p:cNvSpPr/>
          <p:nvPr/>
        </p:nvSpPr>
        <p:spPr>
          <a:xfrm>
            <a:off x="9653928" y="3184079"/>
            <a:ext cx="707436" cy="695056"/>
          </a:xfrm>
          <a:custGeom>
            <a:avLst/>
            <a:gdLst/>
            <a:ahLst/>
            <a:cxnLst/>
            <a:rect l="l" t="t" r="r" b="b"/>
            <a:pathLst>
              <a:path w="707436" h="695056">
                <a:moveTo>
                  <a:pt x="0" y="0"/>
                </a:moveTo>
                <a:lnTo>
                  <a:pt x="707436" y="0"/>
                </a:lnTo>
                <a:lnTo>
                  <a:pt x="707436" y="695055"/>
                </a:lnTo>
                <a:lnTo>
                  <a:pt x="0" y="6950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61000"/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/>
          <p:cNvSpPr/>
          <p:nvPr/>
        </p:nvSpPr>
        <p:spPr>
          <a:xfrm>
            <a:off x="10308690" y="6576721"/>
            <a:ext cx="707436" cy="695056"/>
          </a:xfrm>
          <a:custGeom>
            <a:avLst/>
            <a:gdLst/>
            <a:ahLst/>
            <a:cxnLst/>
            <a:rect l="l" t="t" r="r" b="b"/>
            <a:pathLst>
              <a:path w="707436" h="695056">
                <a:moveTo>
                  <a:pt x="0" y="0"/>
                </a:moveTo>
                <a:lnTo>
                  <a:pt x="707435" y="0"/>
                </a:lnTo>
                <a:lnTo>
                  <a:pt x="707435" y="695055"/>
                </a:lnTo>
                <a:lnTo>
                  <a:pt x="0" y="6950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61000"/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953136"/>
              </p:ext>
            </p:extLst>
          </p:nvPr>
        </p:nvGraphicFramePr>
        <p:xfrm>
          <a:off x="2362200" y="1714500"/>
          <a:ext cx="5791200" cy="7094292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7157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ESPECIALIDADE  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TOTAL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591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Agente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comunitário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saúde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17.273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91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Assistente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social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5.035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91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Auxiliar de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enfermagem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20.683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91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Odontologia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27.266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591">
                <a:tc>
                  <a:txBody>
                    <a:bodyPr/>
                    <a:lstStyle/>
                    <a:p>
                      <a:pPr algn="just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Enfermeiro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(a)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50.015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088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Fonoaudiologia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5.849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91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Ginecologia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obstetrícia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37.503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591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Medicina interna/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clínica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geral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101.775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2591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Nutricionista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2591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Pediatria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30.893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2591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Psicologia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12.159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2591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Psiquiatria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4.333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2591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Radiologia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2591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Técnico de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enfermagem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408.274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2591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Terapeuta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ocupacional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2591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Generalista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6.216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62591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Centro de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especialidade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odontológica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2.456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62591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739.351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4724400" y="342900"/>
            <a:ext cx="13286745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 dirty="0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COORDENADORIA DE AÇÕES BÁSICAS EM SAÚDE/CABS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 NÚCLEO DE AGENDAS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82200" y="1232824"/>
            <a:ext cx="3937516" cy="44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de 2025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980272" y="1682306"/>
            <a:ext cx="10081745" cy="4453424"/>
            <a:chOff x="0" y="-5147444"/>
            <a:chExt cx="13442327" cy="59378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85356" cy="790447"/>
            </a:xfrm>
            <a:custGeom>
              <a:avLst/>
              <a:gdLst/>
              <a:ahLst/>
              <a:cxnLst/>
              <a:rect l="l" t="t" r="r" b="b"/>
              <a:pathLst>
                <a:path w="1985356" h="790447">
                  <a:moveTo>
                    <a:pt x="0" y="0"/>
                  </a:moveTo>
                  <a:lnTo>
                    <a:pt x="1985356" y="0"/>
                  </a:lnTo>
                  <a:lnTo>
                    <a:pt x="1985356" y="790447"/>
                  </a:lnTo>
                  <a:lnTo>
                    <a:pt x="0" y="7904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56971" y="-5147444"/>
              <a:ext cx="1985356" cy="8285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59"/>
                </a:lnSpc>
              </a:pPr>
              <a:r>
                <a:rPr lang="en-US" sz="1799" b="1" i="1" dirty="0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Fonte: SISS</a:t>
              </a:r>
            </a:p>
            <a:p>
              <a:pPr algn="l">
                <a:lnSpc>
                  <a:spcPts val="2159"/>
                </a:lnSpc>
              </a:pPr>
              <a:endParaRPr lang="en-US" sz="1799" b="1" i="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71262" y="359275"/>
            <a:ext cx="1914738" cy="887010"/>
            <a:chOff x="-1" y="0"/>
            <a:chExt cx="2552983" cy="1182680"/>
          </a:xfrm>
        </p:grpSpPr>
        <p:sp>
          <p:nvSpPr>
            <p:cNvPr id="10" name="Freeform 10"/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xmlns="" id="{9A19708C-8DFB-B9E5-5802-CF0DC22FF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282814"/>
              </p:ext>
            </p:extLst>
          </p:nvPr>
        </p:nvGraphicFramePr>
        <p:xfrm>
          <a:off x="10668000" y="3543300"/>
          <a:ext cx="5029200" cy="4104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18978460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4124242436"/>
                    </a:ext>
                  </a:extLst>
                </a:gridCol>
              </a:tblGrid>
              <a:tr h="526719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SERVIÇO DE ATENDIMENTO DOMICILIAR/SAD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6701165"/>
                  </a:ext>
                </a:extLst>
              </a:tr>
              <a:tr h="2792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 MÉDICO CLINICO GERAL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2374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2820109"/>
                  </a:ext>
                </a:extLst>
              </a:tr>
              <a:tr h="2792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 PEDIATRA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181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4474717"/>
                  </a:ext>
                </a:extLst>
              </a:tr>
              <a:tr h="2792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 ENFERMEIRO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4112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7294137"/>
                  </a:ext>
                </a:extLst>
              </a:tr>
              <a:tr h="2895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 TEC. DE ENFERMAGEM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10925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6040038"/>
                  </a:ext>
                </a:extLst>
              </a:tr>
              <a:tr h="2792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 FISIOTERAPEUTA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2002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5650401"/>
                  </a:ext>
                </a:extLst>
              </a:tr>
              <a:tr h="2792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 NUTRICIONISTA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361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65036067"/>
                  </a:ext>
                </a:extLst>
              </a:tr>
              <a:tr h="2792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 ASSISTENTE SOCIAL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447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197364"/>
                  </a:ext>
                </a:extLst>
              </a:tr>
              <a:tr h="2792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 FONOAUDIÓLOGA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398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8936319"/>
                  </a:ext>
                </a:extLst>
              </a:tr>
              <a:tr h="2792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 ODONTOLOGIA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148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0495891"/>
                  </a:ext>
                </a:extLst>
              </a:tr>
              <a:tr h="2792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 PSICOLOGIA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234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2626694"/>
                  </a:ext>
                </a:extLst>
              </a:tr>
              <a:tr h="2792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 TERAPEUTA OCUPACIONAL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u="none" strike="noStrike" dirty="0">
                          <a:effectLst/>
                        </a:rPr>
                        <a:t>295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9426424"/>
                  </a:ext>
                </a:extLst>
              </a:tr>
              <a:tr h="4184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1" u="none" strike="noStrike" dirty="0">
                          <a:effectLst/>
                        </a:rPr>
                        <a:t>21.477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00254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461089"/>
              </p:ext>
            </p:extLst>
          </p:nvPr>
        </p:nvGraphicFramePr>
        <p:xfrm>
          <a:off x="3614372" y="2348396"/>
          <a:ext cx="9339628" cy="2609111"/>
        </p:xfrm>
        <a:graphic>
          <a:graphicData uri="http://schemas.openxmlformats.org/drawingml/2006/table">
            <a:tbl>
              <a:tblPr/>
              <a:tblGrid>
                <a:gridCol w="7473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6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3361"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GRUPO DE PROCEDIMENTOS DE VIGILÂNCIA EM SAÚDE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TOTAL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150"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Atividades</a:t>
                      </a: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vigilância</a:t>
                      </a: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sanitária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6.047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150"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Atividades</a:t>
                      </a: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do </a:t>
                      </a: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departamento</a:t>
                      </a: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zoonoses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3.593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150"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Vacinas</a:t>
                      </a: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aplicadas</a:t>
                      </a: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no </a:t>
                      </a: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município</a:t>
                      </a: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</a:t>
                      </a: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rotina</a:t>
                      </a: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74.653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150"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Ações</a:t>
                      </a: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combate</a:t>
                      </a: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à dengue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30.417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150"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2099" b="1" dirty="0">
                          <a:solidFill>
                            <a:schemeClr val="tx1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114.710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930848"/>
              </p:ext>
            </p:extLst>
          </p:nvPr>
        </p:nvGraphicFramePr>
        <p:xfrm>
          <a:off x="1600200" y="5320378"/>
          <a:ext cx="6705600" cy="3451390"/>
        </p:xfrm>
        <a:graphic>
          <a:graphicData uri="http://schemas.openxmlformats.org/drawingml/2006/table">
            <a:tbl>
              <a:tblPr/>
              <a:tblGrid>
                <a:gridCol w="510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594">
                <a:tc gridSpan="2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VIGILÂNCIA EM SAÚDE AMBIENTAL</a:t>
                      </a:r>
                      <a:endParaRPr lang="en-US" sz="1100"/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VIGILÂNCIA EM SAÚDE AMBIENTAL</a:t>
                      </a:r>
                      <a:endParaRPr lang="en-US" sz="1100"/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7928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Atividade</a:t>
                      </a:r>
                      <a:endParaRPr lang="en-US" sz="1100" dirty="0"/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Quantidade</a:t>
                      </a:r>
                      <a:endParaRPr lang="en-US" sz="1100"/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594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Inspeções</a:t>
                      </a:r>
                      <a:endParaRPr lang="en-US" sz="1100" dirty="0"/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7686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Emissão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relatórios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 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notificações</a:t>
                      </a:r>
                      <a:endParaRPr lang="en-US" sz="1100" dirty="0"/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Pró-Água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cloro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turbidez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coliforme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lang="en-US" sz="1100" dirty="0"/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</a:t>
                      </a: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594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Demais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atividades</a:t>
                      </a:r>
                      <a:endParaRPr lang="en-US" sz="1100" dirty="0"/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594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  <a:endParaRPr lang="en-US" sz="1100" dirty="0"/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</a:t>
                      </a: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11125200" y="1446803"/>
            <a:ext cx="2267581" cy="326136"/>
            <a:chOff x="0" y="0"/>
            <a:chExt cx="2112433" cy="4348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12433" cy="434847"/>
            </a:xfrm>
            <a:custGeom>
              <a:avLst/>
              <a:gdLst/>
              <a:ahLst/>
              <a:cxnLst/>
              <a:rect l="l" t="t" r="r" b="b"/>
              <a:pathLst>
                <a:path w="2112433" h="434847">
                  <a:moveTo>
                    <a:pt x="0" y="0"/>
                  </a:moveTo>
                  <a:lnTo>
                    <a:pt x="2112433" y="0"/>
                  </a:lnTo>
                  <a:lnTo>
                    <a:pt x="2112433" y="434847"/>
                  </a:lnTo>
                  <a:lnTo>
                    <a:pt x="0" y="4348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112433" cy="4729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59"/>
                </a:lnSpc>
              </a:pPr>
              <a:r>
                <a:rPr lang="en-US" sz="1799" b="1" i="1" dirty="0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Fonte: VISA/DTCZ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810000" y="491102"/>
            <a:ext cx="988011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COORDENADORIA DE VIGILÂNCIA EM SAÚDE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17098" y="923925"/>
            <a:ext cx="3937516" cy="44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de 2025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3000910" y="8627086"/>
            <a:ext cx="5287091" cy="1659913"/>
            <a:chOff x="0" y="0"/>
            <a:chExt cx="10516520" cy="33017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1" name="Freeform 21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22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053047"/>
              </p:ext>
            </p:extLst>
          </p:nvPr>
        </p:nvGraphicFramePr>
        <p:xfrm>
          <a:off x="9368309" y="5371240"/>
          <a:ext cx="7695037" cy="2842113"/>
        </p:xfrm>
        <a:graphic>
          <a:graphicData uri="http://schemas.openxmlformats.org/drawingml/2006/table">
            <a:tbl>
              <a:tblPr/>
              <a:tblGrid>
                <a:gridCol w="4865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9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5980">
                <a:tc gridSpan="2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DEPARTAMENTO TÉCNICO DE CONTROLE DE ZOONOSES 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DEPARTAMENTO TÉCNICO DE CONTROLE DE ZOONOSES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62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Atividade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Quantidade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1559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Controle e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monitoramento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zoonoses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2.870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1476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Controle de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pragas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1476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3.593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23" name="Group 12">
            <a:extLst>
              <a:ext uri="{FF2B5EF4-FFF2-40B4-BE49-F238E27FC236}">
                <a16:creationId xmlns:a16="http://schemas.microsoft.com/office/drawing/2014/main" xmlns="" id="{F42C6923-2162-79D3-5225-567F5B7EE787}"/>
              </a:ext>
            </a:extLst>
          </p:cNvPr>
          <p:cNvGrpSpPr/>
          <p:nvPr/>
        </p:nvGrpSpPr>
        <p:grpSpPr>
          <a:xfrm>
            <a:off x="296105" y="555451"/>
            <a:ext cx="1914737" cy="887010"/>
            <a:chOff x="0" y="0"/>
            <a:chExt cx="2552982" cy="1182680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xmlns="" id="{D307B320-1481-10ED-BAA1-94E522B375CD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xmlns="" id="{E7020B73-3718-290A-435E-320E76AF1949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xmlns="" id="{E5F0DEE3-7C3C-F2D8-A19B-257EF54DA2F6}"/>
                </a:ext>
              </a:extLst>
            </p:cNvPr>
            <p:cNvSpPr/>
            <p:nvPr/>
          </p:nvSpPr>
          <p:spPr>
            <a:xfrm>
              <a:off x="0" y="0"/>
              <a:ext cx="1872922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xmlns="" id="{3C8BB222-B0A2-14C3-C87D-2605A76FC0FE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xmlns="" id="{D9987C93-DD39-3FA4-1292-817B116E8A3C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18">
              <a:extLst>
                <a:ext uri="{FF2B5EF4-FFF2-40B4-BE49-F238E27FC236}">
                  <a16:creationId xmlns:a16="http://schemas.microsoft.com/office/drawing/2014/main" xmlns="" id="{A896C7AB-DD18-34E7-5448-8D3B1215A146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xmlns="" id="{B059EADB-558E-9E42-3321-6A2A447FFBD1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xmlns="" id="{64E8F289-513D-0539-2BEC-C91E2D863540}"/>
                </a:ext>
              </a:extLst>
            </p:cNvPr>
            <p:cNvSpPr txBox="1"/>
            <p:nvPr/>
          </p:nvSpPr>
          <p:spPr>
            <a:xfrm>
              <a:off x="2923" y="2107"/>
              <a:ext cx="1869998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32" name="TextBox 21">
              <a:extLst>
                <a:ext uri="{FF2B5EF4-FFF2-40B4-BE49-F238E27FC236}">
                  <a16:creationId xmlns:a16="http://schemas.microsoft.com/office/drawing/2014/main" xmlns="" id="{A5E5884E-55BE-29C6-59ED-0F034953E66A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74475" y="1437278"/>
            <a:ext cx="1680206" cy="373761"/>
            <a:chOff x="-127841" y="-38100"/>
            <a:chExt cx="2240274" cy="4983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2433" cy="460247"/>
            </a:xfrm>
            <a:custGeom>
              <a:avLst/>
              <a:gdLst/>
              <a:ahLst/>
              <a:cxnLst/>
              <a:rect l="l" t="t" r="r" b="b"/>
              <a:pathLst>
                <a:path w="2112433" h="460247">
                  <a:moveTo>
                    <a:pt x="0" y="0"/>
                  </a:moveTo>
                  <a:lnTo>
                    <a:pt x="2112433" y="0"/>
                  </a:lnTo>
                  <a:lnTo>
                    <a:pt x="2112433" y="460247"/>
                  </a:lnTo>
                  <a:lnTo>
                    <a:pt x="0" y="4602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27841" y="-38100"/>
              <a:ext cx="2112433" cy="4983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59"/>
                </a:lnSpc>
              </a:pPr>
              <a:r>
                <a:rPr lang="en-US" sz="1799" b="1" i="1" dirty="0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Fonte: SIPNI</a:t>
              </a:r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630999"/>
              </p:ext>
            </p:extLst>
          </p:nvPr>
        </p:nvGraphicFramePr>
        <p:xfrm>
          <a:off x="2058551" y="5203843"/>
          <a:ext cx="7454361" cy="2203450"/>
        </p:xfrm>
        <a:graphic>
          <a:graphicData uri="http://schemas.openxmlformats.org/drawingml/2006/table">
            <a:tbl>
              <a:tblPr/>
              <a:tblGrid>
                <a:gridCol w="1522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2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0690"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199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GRUPO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199" b="1" dirty="0">
                          <a:solidFill>
                            <a:srgbClr val="000000"/>
                          </a:solidFill>
                          <a:latin typeface="Arial Bold"/>
                          <a:sym typeface="Arial Bold"/>
                        </a:rPr>
                        <a:t>META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199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APLICADAS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199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COBERTURA%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690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Criança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29.949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14.824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59,20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690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Gestante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3.827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1.928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50,36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690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Idoso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40.010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23.182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54,15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690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73.786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39.934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54,12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2782342" y="4305300"/>
            <a:ext cx="5486400" cy="401337"/>
            <a:chOff x="0" y="-42673"/>
            <a:chExt cx="7315200" cy="5351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15200" cy="492443"/>
            </a:xfrm>
            <a:custGeom>
              <a:avLst/>
              <a:gdLst/>
              <a:ahLst/>
              <a:cxnLst/>
              <a:rect l="l" t="t" r="r" b="b"/>
              <a:pathLst>
                <a:path w="7315200" h="492443">
                  <a:moveTo>
                    <a:pt x="0" y="0"/>
                  </a:moveTo>
                  <a:lnTo>
                    <a:pt x="7315200" y="0"/>
                  </a:lnTo>
                  <a:lnTo>
                    <a:pt x="7315200" y="492443"/>
                  </a:lnTo>
                  <a:lnTo>
                    <a:pt x="0" y="4924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573411" y="-42673"/>
              <a:ext cx="5741789" cy="5351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60"/>
                </a:lnSpc>
              </a:pPr>
              <a:r>
                <a:rPr lang="en-US" b="1" dirty="0">
                  <a:solidFill>
                    <a:srgbClr val="000000"/>
                  </a:solidFill>
                  <a:latin typeface="Arial Bold"/>
                  <a:ea typeface="Arial"/>
                  <a:cs typeface="Arial"/>
                  <a:sym typeface="Arial Bold"/>
                </a:rPr>
                <a:t>(</a:t>
              </a:r>
              <a:r>
                <a:rPr lang="en-US" b="1" dirty="0" err="1">
                  <a:solidFill>
                    <a:srgbClr val="000000"/>
                  </a:solidFill>
                  <a:latin typeface="Arial Bold"/>
                  <a:ea typeface="Arial"/>
                  <a:cs typeface="Arial"/>
                  <a:sym typeface="Arial Bold"/>
                </a:rPr>
                <a:t>Campanha</a:t>
              </a:r>
              <a:r>
                <a:rPr lang="en-US" b="1" dirty="0">
                  <a:solidFill>
                    <a:srgbClr val="000000"/>
                  </a:solidFill>
                  <a:latin typeface="Arial Bold"/>
                  <a:ea typeface="Arial"/>
                  <a:cs typeface="Arial"/>
                  <a:sym typeface="Arial Bold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Arial Bold"/>
                  <a:ea typeface="Arial"/>
                  <a:cs typeface="Arial"/>
                  <a:sym typeface="Arial Bold"/>
                </a:rPr>
                <a:t>em</a:t>
              </a:r>
              <a:r>
                <a:rPr lang="en-US" b="1" dirty="0">
                  <a:solidFill>
                    <a:srgbClr val="000000"/>
                  </a:solidFill>
                  <a:latin typeface="Arial Bold"/>
                  <a:ea typeface="Arial"/>
                  <a:cs typeface="Arial"/>
                  <a:sym typeface="Arial Bold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Arial Bold"/>
                  <a:ea typeface="Arial"/>
                  <a:cs typeface="Arial"/>
                  <a:sym typeface="Arial Bold"/>
                </a:rPr>
                <a:t>andamento</a:t>
              </a:r>
              <a:r>
                <a:rPr lang="en-US" b="1" dirty="0">
                  <a:solidFill>
                    <a:srgbClr val="000000"/>
                  </a:solidFill>
                  <a:latin typeface="Arial Bold"/>
                  <a:ea typeface="Arial"/>
                  <a:cs typeface="Arial"/>
                  <a:sym typeface="Arial Bold"/>
                </a:rPr>
                <a:t>)</a:t>
              </a:r>
              <a:r>
                <a:rPr lang="en-US" sz="18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811500" y="2311400"/>
            <a:ext cx="1447800" cy="369332"/>
            <a:chOff x="0" y="0"/>
            <a:chExt cx="1930400" cy="4924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0400" cy="492443"/>
            </a:xfrm>
            <a:custGeom>
              <a:avLst/>
              <a:gdLst/>
              <a:ahLst/>
              <a:cxnLst/>
              <a:rect l="l" t="t" r="r" b="b"/>
              <a:pathLst>
                <a:path w="1930400" h="492443">
                  <a:moveTo>
                    <a:pt x="0" y="0"/>
                  </a:moveTo>
                  <a:lnTo>
                    <a:pt x="1930400" y="0"/>
                  </a:lnTo>
                  <a:lnTo>
                    <a:pt x="1930400" y="492443"/>
                  </a:lnTo>
                  <a:lnTo>
                    <a:pt x="0" y="4924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30400" cy="5305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60"/>
                </a:lnSpc>
              </a:pPr>
              <a:endParaRPr/>
            </a:p>
          </p:txBody>
        </p:sp>
      </p:grpSp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670582"/>
              </p:ext>
            </p:extLst>
          </p:nvPr>
        </p:nvGraphicFramePr>
        <p:xfrm>
          <a:off x="10330922" y="2496066"/>
          <a:ext cx="6356878" cy="5091810"/>
        </p:xfrm>
        <a:graphic>
          <a:graphicData uri="http://schemas.openxmlformats.org/drawingml/2006/table">
            <a:tbl>
              <a:tblPr/>
              <a:tblGrid>
                <a:gridCol w="4147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096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GRUPO</a:t>
                      </a:r>
                      <a:endParaRPr lang="en-US" sz="2000"/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APLICADAS</a:t>
                      </a:r>
                      <a:endParaRPr lang="en-US" sz="2000" dirty="0"/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096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Caminhoneiros</a:t>
                      </a:r>
                      <a:endParaRPr lang="en-US" sz="2000" dirty="0"/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/>
                        <a:t>15</a:t>
                      </a:r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096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Comorbidades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en-US" sz="2000" dirty="0"/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/>
                        <a:t>1.818</a:t>
                      </a:r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096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Forças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armadas </a:t>
                      </a:r>
                      <a:endParaRPr lang="en-US" sz="2000" dirty="0"/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/>
                        <a:t>171</a:t>
                      </a:r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096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Forças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segurança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salvamento</a:t>
                      </a:r>
                      <a:endParaRPr lang="en-US" sz="2000" dirty="0"/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/>
                        <a:t>35</a:t>
                      </a:r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0754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Pessoas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com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deficiência</a:t>
                      </a:r>
                      <a:endParaRPr lang="en-US" sz="2000" dirty="0"/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/>
                        <a:t>37</a:t>
                      </a:r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096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Professores</a:t>
                      </a:r>
                      <a:endParaRPr lang="en-US" sz="2000" dirty="0"/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/>
                        <a:t>136</a:t>
                      </a:r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096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Puérpera</a:t>
                      </a:r>
                      <a:endParaRPr lang="en-US" sz="2000" dirty="0"/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/>
                        <a:t>56</a:t>
                      </a:r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096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Trabalhador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saúde</a:t>
                      </a:r>
                      <a:endParaRPr lang="en-US" sz="2000" dirty="0"/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/>
                        <a:t>3.700</a:t>
                      </a:r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0096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Trabalhadores de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transporte</a:t>
                      </a:r>
                      <a:endParaRPr lang="en-US" sz="2000" dirty="0"/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/>
                        <a:t>8</a:t>
                      </a:r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0096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Outros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grupos</a:t>
                      </a:r>
                      <a:endParaRPr lang="en-US" sz="2000" dirty="0"/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/>
                        <a:t>52.631</a:t>
                      </a:r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0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  <a:endParaRPr lang="en-US" sz="2000" dirty="0"/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1" dirty="0"/>
                        <a:t>58.607</a:t>
                      </a:r>
                    </a:p>
                  </a:txBody>
                  <a:tcPr marL="9077" marR="9077" marT="9077" marB="90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3752376" y="542413"/>
            <a:ext cx="988011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COORDENADORIA DE VIGILÂNCIA EM SAÚDE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17098" y="923925"/>
            <a:ext cx="3937516" cy="44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de 2025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87405" y="3290552"/>
            <a:ext cx="6072426" cy="92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Campanha</a:t>
            </a: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Nacional Contra Influenza </a:t>
            </a:r>
          </a:p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01/05/2025 a 31/08/2025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3000909" y="8627086"/>
            <a:ext cx="5287091" cy="1659913"/>
            <a:chOff x="0" y="0"/>
            <a:chExt cx="10516520" cy="330172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8" name="Freeform 28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TextBox 29"/>
          <p:cNvSpPr txBox="1"/>
          <p:nvPr/>
        </p:nvSpPr>
        <p:spPr>
          <a:xfrm>
            <a:off x="3959114" y="2756175"/>
            <a:ext cx="2920632" cy="534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29"/>
              </a:lnSpc>
            </a:pPr>
            <a:r>
              <a:rPr lang="en-US" sz="31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IMUNIZAÇÃO</a:t>
            </a:r>
          </a:p>
        </p:txBody>
      </p:sp>
      <p:grpSp>
        <p:nvGrpSpPr>
          <p:cNvPr id="30" name="Group 9">
            <a:extLst>
              <a:ext uri="{FF2B5EF4-FFF2-40B4-BE49-F238E27FC236}">
                <a16:creationId xmlns:a16="http://schemas.microsoft.com/office/drawing/2014/main" xmlns="" id="{BFEA9624-1640-16F0-5FD9-AFE819C9D0B5}"/>
              </a:ext>
            </a:extLst>
          </p:cNvPr>
          <p:cNvGrpSpPr/>
          <p:nvPr/>
        </p:nvGrpSpPr>
        <p:grpSpPr>
          <a:xfrm>
            <a:off x="371262" y="359275"/>
            <a:ext cx="1914738" cy="887010"/>
            <a:chOff x="-1" y="0"/>
            <a:chExt cx="2552983" cy="1182680"/>
          </a:xfrm>
        </p:grpSpPr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C9663136-8AAF-19BC-180F-32491A645AB6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6ACF8E7B-CB83-9248-6594-784E50982023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xmlns="" id="{2AA59E06-9E38-5C49-5B80-56FF04DCD233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xmlns="" id="{720E5762-1BB5-0FE4-C0BA-F26C2A50ED46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xmlns="" id="{1C6872C1-D77D-E46D-58E4-C23A0E728AB6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xmlns="" id="{011CA9B3-FABD-23E5-DAD7-B8469B544704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xmlns="" id="{529459F0-EB9E-517B-9563-6AA8A7DAE628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TextBox 17">
              <a:extLst>
                <a:ext uri="{FF2B5EF4-FFF2-40B4-BE49-F238E27FC236}">
                  <a16:creationId xmlns:a16="http://schemas.microsoft.com/office/drawing/2014/main" xmlns="" id="{F5E3E406-693A-9015-A787-715892A44D2F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39" name="TextBox 18">
              <a:extLst>
                <a:ext uri="{FF2B5EF4-FFF2-40B4-BE49-F238E27FC236}">
                  <a16:creationId xmlns:a16="http://schemas.microsoft.com/office/drawing/2014/main" xmlns="" id="{6393CF91-5B63-572B-3884-953A352D9C43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16933" y="5436351"/>
            <a:ext cx="9144000" cy="39790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r">
              <a:lnSpc>
                <a:spcPts val="2160"/>
              </a:lnSpc>
            </a:pPr>
            <a:r>
              <a:rPr lang="pt-BR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** Até 31/08/2025 05 casos suspeitos de dengue estavam em investigação</a:t>
            </a:r>
            <a:endParaRPr lang="en-US" sz="1800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474206" y="93345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8" name="Group 18"/>
          <p:cNvGrpSpPr/>
          <p:nvPr/>
        </p:nvGrpSpPr>
        <p:grpSpPr>
          <a:xfrm>
            <a:off x="8287136" y="1635191"/>
            <a:ext cx="7232024" cy="356708"/>
            <a:chOff x="0" y="-40763"/>
            <a:chExt cx="9642699" cy="4756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451035" cy="434847"/>
            </a:xfrm>
            <a:custGeom>
              <a:avLst/>
              <a:gdLst/>
              <a:ahLst/>
              <a:cxnLst/>
              <a:rect l="l" t="t" r="r" b="b"/>
              <a:pathLst>
                <a:path w="7451035" h="434847">
                  <a:moveTo>
                    <a:pt x="0" y="0"/>
                  </a:moveTo>
                  <a:lnTo>
                    <a:pt x="7451035" y="0"/>
                  </a:lnTo>
                  <a:lnTo>
                    <a:pt x="7451035" y="434847"/>
                  </a:lnTo>
                  <a:lnTo>
                    <a:pt x="0" y="4348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191664" y="-40763"/>
              <a:ext cx="7451035" cy="4729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59"/>
                </a:lnSpc>
              </a:pPr>
              <a:r>
                <a:rPr lang="en-US" sz="1799" b="1" i="1" dirty="0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Fonte: ESUS, Sinan Net, Sinan Online 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397192" y="323850"/>
            <a:ext cx="988011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COORDENADORIA DE VIGILÂNCIA EM SAÚDE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30884" y="723900"/>
            <a:ext cx="3937516" cy="44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de 2025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13919" y="2082768"/>
            <a:ext cx="7026295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31"/>
              </a:lnSpc>
              <a:spcBef>
                <a:spcPct val="0"/>
              </a:spcBef>
            </a:pPr>
            <a:r>
              <a:rPr lang="en-US" sz="2859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Doenças</a:t>
            </a:r>
            <a:r>
              <a:rPr lang="en-US" sz="2859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de </a:t>
            </a:r>
            <a:r>
              <a:rPr lang="en-US" sz="2859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Notificação</a:t>
            </a:r>
            <a:r>
              <a:rPr lang="en-US" sz="2859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59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na</a:t>
            </a:r>
            <a:r>
              <a:rPr lang="en-US" sz="2859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859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Suspeita</a:t>
            </a:r>
            <a:endParaRPr lang="en-US" sz="2859" b="1" dirty="0">
              <a:solidFill>
                <a:srgbClr val="1A8145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aphicFrame>
        <p:nvGraphicFramePr>
          <p:cNvPr id="24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426228"/>
              </p:ext>
            </p:extLst>
          </p:nvPr>
        </p:nvGraphicFramePr>
        <p:xfrm>
          <a:off x="10241066" y="2875493"/>
          <a:ext cx="7412450" cy="2316161"/>
        </p:xfrm>
        <a:graphic>
          <a:graphicData uri="http://schemas.openxmlformats.org/drawingml/2006/table">
            <a:tbl>
              <a:tblPr/>
              <a:tblGrid>
                <a:gridCol w="1323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4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61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07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24088"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Calibri (MS) Bold"/>
                          <a:cs typeface="Calibri (MS) Bold"/>
                          <a:sym typeface="Calibri (MS) Bold"/>
                        </a:rPr>
                        <a:t>DOENÇA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TOTAL NOTIFICADOS (SUSPEITOS)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3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NOTIFICADOS BARUERI (SUSPEITO)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Calibri (MS) Bold"/>
                          <a:cs typeface="Calibri (MS) Bold"/>
                          <a:sym typeface="Calibri (MS) Bold"/>
                        </a:rPr>
                        <a:t>CONFIRMADOS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CONFIRMADOS</a:t>
                      </a:r>
                      <a:endParaRPr lang="en-US" sz="1100"/>
                    </a:p>
                  </a:txBody>
                  <a:tcPr marL="7528" marR="7528" marT="7528" marB="75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691">
                <a:tc rowSpan="3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Calibri (MS) Bold"/>
                          <a:cs typeface="Calibri (MS) Bold"/>
                          <a:sym typeface="Calibri (MS) Bold"/>
                        </a:rPr>
                        <a:t>Meningites</a:t>
                      </a:r>
                      <a:endParaRPr lang="en-US" sz="160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528" marR="7528" marT="7528" marB="75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528" marR="7528" marT="7528" marB="75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Calibri (MS) Bold"/>
                          <a:cs typeface="Calibri (MS) Bold"/>
                          <a:sym typeface="Calibri (MS) Bold"/>
                        </a:rPr>
                        <a:t>Virais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691"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Meningites</a:t>
                      </a:r>
                      <a:endParaRPr lang="en-US" sz="1100"/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75</a:t>
                      </a:r>
                      <a:endParaRPr lang="en-US" sz="1100"/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56</a:t>
                      </a:r>
                      <a:endParaRPr lang="en-US" sz="1100"/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Calibri (MS) Bold"/>
                          <a:cs typeface="Calibri (MS) Bold"/>
                          <a:sym typeface="Calibri (MS) Bold"/>
                        </a:rPr>
                        <a:t>Fúngica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691"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Meningites</a:t>
                      </a:r>
                      <a:endParaRPr lang="en-US" sz="1100"/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75</a:t>
                      </a:r>
                      <a:endParaRPr lang="en-US" sz="1100"/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56</a:t>
                      </a:r>
                      <a:endParaRPr lang="en-US" sz="1100"/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Calibri (MS) Bold"/>
                          <a:cs typeface="Calibri (MS) Bold"/>
                          <a:sym typeface="Calibri (MS) Bold"/>
                        </a:rPr>
                        <a:t>Bacterianas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9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5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19532"/>
              </p:ext>
            </p:extLst>
          </p:nvPr>
        </p:nvGraphicFramePr>
        <p:xfrm>
          <a:off x="630126" y="2875493"/>
          <a:ext cx="9300757" cy="2502583"/>
        </p:xfrm>
        <a:graphic>
          <a:graphicData uri="http://schemas.openxmlformats.org/drawingml/2006/table">
            <a:tbl>
              <a:tblPr/>
              <a:tblGrid>
                <a:gridCol w="2679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2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3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01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49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2752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DOENÇA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2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TOTAL NOTIFICADOS (SUSPEITOS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NOTIFICADOS BARUERI (SUSPEITO)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CONFIRMADOS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CONFIRMADOS</a:t>
                      </a:r>
                      <a:endParaRPr lang="en-US" sz="1100"/>
                    </a:p>
                  </a:txBody>
                  <a:tcPr marL="7528" marR="7528" marT="7528" marB="75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128">
                <a:tc vMerge="1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DOENÇAS</a:t>
                      </a:r>
                      <a:endParaRPr lang="en-US" sz="1100"/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Total Notificados (Suspeito)</a:t>
                      </a:r>
                      <a:endParaRPr lang="en-US" sz="1100"/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Notificados Barueri (Suspeito)</a:t>
                      </a:r>
                      <a:endParaRPr lang="en-US" sz="1100"/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AUTÓCTONES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IMPORTADOS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752">
                <a:tc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 Dengue**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2.758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1.706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258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752">
                <a:tc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 Febre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Amarela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447">
                <a:tc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 Febre  do Chikungunya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752">
                <a:tc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Leptospirose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6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901080"/>
              </p:ext>
            </p:extLst>
          </p:nvPr>
        </p:nvGraphicFramePr>
        <p:xfrm>
          <a:off x="9385047" y="5865188"/>
          <a:ext cx="8268469" cy="3456612"/>
        </p:xfrm>
        <a:graphic>
          <a:graphicData uri="http://schemas.openxmlformats.org/drawingml/2006/table">
            <a:tbl>
              <a:tblPr/>
              <a:tblGrid>
                <a:gridCol w="2420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3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78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7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91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56038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DOENÇAS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TOTAL NOTIFICADOS (SUSPEITOS)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NOTIFICADOS BARUERI (SUSPEITO)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CONFIRMADOS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CONFIRMADOS</a:t>
                      </a:r>
                      <a:endParaRPr lang="en-US" sz="1100"/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062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Doenças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exantemáticas</a:t>
                      </a:r>
                      <a:endParaRPr lang="en-US" sz="1600" b="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lang="en-US" sz="1100"/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Intoxicação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exógena</a:t>
                      </a:r>
                      <a:endParaRPr lang="en-US" sz="1600" b="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112</a:t>
                      </a:r>
                      <a:endParaRPr lang="en-US" sz="1100"/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Coqueluche</a:t>
                      </a:r>
                      <a:endParaRPr lang="en-US" sz="1600" b="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lang="en-US" sz="1100"/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 Influenza</a:t>
                      </a:r>
                      <a:endParaRPr lang="en-US" sz="1600" b="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189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184</a:t>
                      </a:r>
                      <a:endParaRPr lang="en-US" sz="1100"/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 Covid-19</a:t>
                      </a:r>
                      <a:endParaRPr lang="en-US" sz="1600" b="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4.516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2.484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b="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ÓBITO: 0</a:t>
                      </a:r>
                      <a:r>
                        <a:rPr lang="en-US" sz="1600" dirty="0">
                          <a:latin typeface="Arial Bold" panose="020B0604020202020204" charset="0"/>
                        </a:rPr>
                        <a:t>    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852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Esporotricose</a:t>
                      </a:r>
                      <a:endParaRPr lang="en-US" sz="1600" b="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lang="en-US" sz="1100"/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30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026778"/>
              </p:ext>
            </p:extLst>
          </p:nvPr>
        </p:nvGraphicFramePr>
        <p:xfrm>
          <a:off x="630126" y="6233509"/>
          <a:ext cx="7907793" cy="1534537"/>
        </p:xfrm>
        <a:graphic>
          <a:graphicData uri="http://schemas.openxmlformats.org/drawingml/2006/table">
            <a:tbl>
              <a:tblPr/>
              <a:tblGrid>
                <a:gridCol w="1964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399">
                  <a:extLst>
                    <a:ext uri="{9D8B030D-6E8A-4147-A177-3AD203B41FA5}">
                      <a16:colId xmlns:a16="http://schemas.microsoft.com/office/drawing/2014/main" xmlns="" val="1475866697"/>
                    </a:ext>
                  </a:extLst>
                </a:gridCol>
              </a:tblGrid>
              <a:tr h="902487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mo Bold"/>
                          <a:cs typeface="Arimo Bold"/>
                          <a:sym typeface="Arimo Bold"/>
                        </a:rPr>
                        <a:t>DOENÇA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9037" marR="9037" marT="9037" marB="903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TOTAL NOTIFICADOS (SUSPEITOS)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9037" marR="9037" marT="9037" marB="903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NOTIFICADOS BARUERI (SUSPEITO)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</a:rPr>
                        <a:t>CONFIRMADOS</a:t>
                      </a:r>
                    </a:p>
                  </a:txBody>
                  <a:tcPr marL="7528" marR="7528" marT="7528" marB="75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2050">
                <a:tc>
                  <a:txBody>
                    <a:bodyPr/>
                    <a:lstStyle/>
                    <a:p>
                      <a:pPr algn="ctr">
                        <a:lnSpc>
                          <a:spcPts val="2121"/>
                        </a:lnSpc>
                        <a:defRPr/>
                      </a:pPr>
                      <a:r>
                        <a:rPr lang="en-US" sz="1600" b="1" spc="35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Calibri (MS) Bold"/>
                          <a:cs typeface="Calibri (MS) Bold"/>
                          <a:sym typeface="Calibri (MS) Bold"/>
                        </a:rPr>
                        <a:t>Monkeypox</a:t>
                      </a:r>
                      <a:endParaRPr lang="en-US" sz="1600" dirty="0">
                        <a:latin typeface="Arial Bold" panose="020B0604020202020204" charset="0"/>
                      </a:endParaRPr>
                    </a:p>
                  </a:txBody>
                  <a:tcPr marL="9037" marR="9037" marT="9037" marB="903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1"/>
                        </a:lnSpc>
                        <a:defRPr/>
                      </a:pPr>
                      <a:r>
                        <a:rPr lang="en-US" sz="1600" b="1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037" marR="9037" marT="9037" marB="903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1"/>
                        </a:lnSpc>
                        <a:defRPr/>
                      </a:pPr>
                      <a:r>
                        <a:rPr lang="en-US" sz="1600" b="1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037" marR="9037" marT="9037" marB="9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1"/>
                        </a:lnSpc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</a:rPr>
                        <a:t>0</a:t>
                      </a:r>
                    </a:p>
                  </a:txBody>
                  <a:tcPr marL="9037" marR="9037" marT="9037" marB="903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1" name="TextBox 31"/>
          <p:cNvSpPr txBox="1"/>
          <p:nvPr/>
        </p:nvSpPr>
        <p:spPr>
          <a:xfrm>
            <a:off x="9448800" y="1246687"/>
            <a:ext cx="4652923" cy="388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7"/>
              </a:lnSpc>
              <a:spcBef>
                <a:spcPct val="0"/>
              </a:spcBef>
            </a:pPr>
            <a:r>
              <a:rPr lang="en-US" sz="2298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VIGILÂNCIA EPIDEMIOLÓGICA</a:t>
            </a:r>
          </a:p>
        </p:txBody>
      </p:sp>
      <p:grpSp>
        <p:nvGrpSpPr>
          <p:cNvPr id="32" name="Group 9">
            <a:extLst>
              <a:ext uri="{FF2B5EF4-FFF2-40B4-BE49-F238E27FC236}">
                <a16:creationId xmlns:a16="http://schemas.microsoft.com/office/drawing/2014/main" xmlns="" id="{99F6788D-9DF0-9521-F1CE-AF78691921D8}"/>
              </a:ext>
            </a:extLst>
          </p:cNvPr>
          <p:cNvGrpSpPr/>
          <p:nvPr/>
        </p:nvGrpSpPr>
        <p:grpSpPr>
          <a:xfrm>
            <a:off x="371262" y="359275"/>
            <a:ext cx="1914738" cy="887010"/>
            <a:chOff x="-1" y="0"/>
            <a:chExt cx="2552983" cy="1182680"/>
          </a:xfrm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xmlns="" id="{D2E9BA73-E480-41DA-DC0E-29A56B32B80C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xmlns="" id="{F61B338B-43A1-3DB1-7D3D-080A69060E4E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xmlns="" id="{AC51B998-CFDB-0BC0-BAA9-58976093F6C8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xmlns="" id="{5D41B5B3-78C5-785A-1F9E-5CC335712055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xmlns="" id="{3589D7D0-2BFD-44C8-AE4A-A23A8D27FF65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TextBox 15">
              <a:extLst>
                <a:ext uri="{FF2B5EF4-FFF2-40B4-BE49-F238E27FC236}">
                  <a16:creationId xmlns:a16="http://schemas.microsoft.com/office/drawing/2014/main" xmlns="" id="{36123A49-C54F-D315-F317-928B0A523AA2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xmlns="" id="{276E8CE2-C56F-396A-3B5B-63192BAD628D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TextBox 17">
              <a:extLst>
                <a:ext uri="{FF2B5EF4-FFF2-40B4-BE49-F238E27FC236}">
                  <a16:creationId xmlns:a16="http://schemas.microsoft.com/office/drawing/2014/main" xmlns="" id="{B02E4D02-D235-D0E6-3A5B-941CDE53C4BD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41" name="TextBox 18">
              <a:extLst>
                <a:ext uri="{FF2B5EF4-FFF2-40B4-BE49-F238E27FC236}">
                  <a16:creationId xmlns:a16="http://schemas.microsoft.com/office/drawing/2014/main" xmlns="" id="{C231D0C9-349B-96C9-FECC-AE689703511B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83000" y="7810500"/>
            <a:ext cx="1362075" cy="461963"/>
            <a:chOff x="0" y="0"/>
            <a:chExt cx="1816100" cy="615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6100" cy="615951"/>
            </a:xfrm>
            <a:custGeom>
              <a:avLst/>
              <a:gdLst/>
              <a:ahLst/>
              <a:cxnLst/>
              <a:rect l="l" t="t" r="r" b="b"/>
              <a:pathLst>
                <a:path w="1816100" h="615951">
                  <a:moveTo>
                    <a:pt x="0" y="0"/>
                  </a:moveTo>
                  <a:lnTo>
                    <a:pt x="1816100" y="0"/>
                  </a:lnTo>
                  <a:lnTo>
                    <a:pt x="1816100" y="615951"/>
                  </a:lnTo>
                  <a:lnTo>
                    <a:pt x="0" y="61595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816100" cy="64452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1439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410780"/>
              </p:ext>
            </p:extLst>
          </p:nvPr>
        </p:nvGraphicFramePr>
        <p:xfrm>
          <a:off x="8818192" y="2960431"/>
          <a:ext cx="8998572" cy="4773869"/>
        </p:xfrm>
        <a:graphic>
          <a:graphicData uri="http://schemas.openxmlformats.org/drawingml/2006/table">
            <a:tbl>
              <a:tblPr/>
              <a:tblGrid>
                <a:gridCol w="5701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8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9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0713">
                <a:tc gridSpan="3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EPIZOOTIAS 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Epizootias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Epizootias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9350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Epizootias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de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Notificação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Compulsória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Notificados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Confirmados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423"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Primata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não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humano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PNH -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febre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amarela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7642"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Capivara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fasciola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hepática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6358"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Morcego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raiva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6358"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Outros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animais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raiva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0828"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Gato –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esporotricose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9123"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Aves - gripe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aviária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4074"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9982200" y="9410700"/>
            <a:ext cx="2362200" cy="338554"/>
            <a:chOff x="0" y="0"/>
            <a:chExt cx="3149600" cy="4514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49600" cy="451405"/>
            </a:xfrm>
            <a:custGeom>
              <a:avLst/>
              <a:gdLst/>
              <a:ahLst/>
              <a:cxnLst/>
              <a:rect l="l" t="t" r="r" b="b"/>
              <a:pathLst>
                <a:path w="3149600" h="451405">
                  <a:moveTo>
                    <a:pt x="0" y="0"/>
                  </a:moveTo>
                  <a:lnTo>
                    <a:pt x="3149600" y="0"/>
                  </a:lnTo>
                  <a:lnTo>
                    <a:pt x="3149600" y="451405"/>
                  </a:lnTo>
                  <a:lnTo>
                    <a:pt x="0" y="4514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149600" cy="48950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418632" y="1741657"/>
            <a:ext cx="1946268" cy="345186"/>
            <a:chOff x="0" y="0"/>
            <a:chExt cx="2595023" cy="46024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95023" cy="460247"/>
            </a:xfrm>
            <a:custGeom>
              <a:avLst/>
              <a:gdLst/>
              <a:ahLst/>
              <a:cxnLst/>
              <a:rect l="l" t="t" r="r" b="b"/>
              <a:pathLst>
                <a:path w="2595023" h="460247">
                  <a:moveTo>
                    <a:pt x="0" y="0"/>
                  </a:moveTo>
                  <a:lnTo>
                    <a:pt x="2595023" y="0"/>
                  </a:lnTo>
                  <a:lnTo>
                    <a:pt x="2595023" y="460247"/>
                  </a:lnTo>
                  <a:lnTo>
                    <a:pt x="0" y="4602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595023" cy="4983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59"/>
                </a:lnSpc>
              </a:pPr>
              <a:r>
                <a:rPr lang="en-US" sz="1799" b="1" i="1" dirty="0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Fonte: SIPNIWEB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884759" y="542413"/>
            <a:ext cx="988011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COORDENADORIA DE VIGILÂNCIA EM SAÚDE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27384" y="923925"/>
            <a:ext cx="3937516" cy="44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de 2025</a:t>
            </a:r>
          </a:p>
        </p:txBody>
      </p:sp>
      <p:graphicFrame>
        <p:nvGraphicFramePr>
          <p:cNvPr id="14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685002"/>
              </p:ext>
            </p:extLst>
          </p:nvPr>
        </p:nvGraphicFramePr>
        <p:xfrm>
          <a:off x="902957" y="2997745"/>
          <a:ext cx="7555243" cy="3312348"/>
        </p:xfrm>
        <a:graphic>
          <a:graphicData uri="http://schemas.openxmlformats.org/drawingml/2006/table">
            <a:tbl>
              <a:tblPr/>
              <a:tblGrid>
                <a:gridCol w="4202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7209">
                <a:tc gridSpan="3"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2099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NOTIFICAÇÃO NA CONFIRMAÇÃO - LONGO TRATAMENTO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Notificação na Confirmação - Longo Tratamento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Notificação na Confirmação - Longo Tratamento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275">
                <a:tc>
                  <a:txBody>
                    <a:bodyPr/>
                    <a:lstStyle/>
                    <a:p>
                      <a:pPr algn="ctr">
                        <a:lnSpc>
                          <a:spcPts val="2279"/>
                        </a:lnSpc>
                        <a:defRPr/>
                      </a:pPr>
                      <a:r>
                        <a:rPr lang="en-US" sz="1899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Doença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9"/>
                        </a:lnSpc>
                        <a:defRPr/>
                      </a:pPr>
                      <a:r>
                        <a:rPr lang="en-US" sz="1899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Casos </a:t>
                      </a:r>
                      <a:r>
                        <a:rPr lang="en-US" sz="1899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Novos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9"/>
                        </a:lnSpc>
                        <a:defRPr/>
                      </a:pPr>
                      <a:r>
                        <a:rPr lang="en-US" sz="1899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Em </a:t>
                      </a:r>
                      <a:r>
                        <a:rPr lang="en-US" sz="1899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tratamento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275">
                <a:tc>
                  <a:txBody>
                    <a:bodyPr/>
                    <a:lstStyle/>
                    <a:p>
                      <a:pPr algn="l">
                        <a:lnSpc>
                          <a:spcPts val="2279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Hanseníase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275">
                <a:tc>
                  <a:txBody>
                    <a:bodyPr/>
                    <a:lstStyle/>
                    <a:p>
                      <a:pPr algn="l">
                        <a:lnSpc>
                          <a:spcPts val="2279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Tuberculose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198">
                <a:tc>
                  <a:txBody>
                    <a:bodyPr/>
                    <a:lstStyle/>
                    <a:p>
                      <a:pPr algn="l">
                        <a:lnSpc>
                          <a:spcPts val="2279"/>
                        </a:lnSpc>
                        <a:defRPr/>
                      </a:pPr>
                      <a:r>
                        <a:rPr lang="en-US" sz="18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ILTB (</a:t>
                      </a:r>
                      <a:r>
                        <a:rPr lang="en-US" sz="18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Infeção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latente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18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tuberculose</a:t>
                      </a:r>
                      <a:r>
                        <a:rPr lang="en-US" sz="18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8275">
                <a:tc>
                  <a:txBody>
                    <a:bodyPr/>
                    <a:lstStyle/>
                    <a:p>
                      <a:pPr algn="l">
                        <a:lnSpc>
                          <a:spcPts val="2279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20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9"/>
                        </a:lnSpc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9"/>
                        </a:lnSpc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25" name="Group 25"/>
          <p:cNvGrpSpPr/>
          <p:nvPr/>
        </p:nvGrpSpPr>
        <p:grpSpPr>
          <a:xfrm>
            <a:off x="13000909" y="8665187"/>
            <a:ext cx="5287091" cy="1659913"/>
            <a:chOff x="0" y="0"/>
            <a:chExt cx="10516520" cy="330172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7" name="Freeform 27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TextBox 28"/>
          <p:cNvSpPr txBox="1"/>
          <p:nvPr/>
        </p:nvSpPr>
        <p:spPr>
          <a:xfrm>
            <a:off x="9019237" y="1332503"/>
            <a:ext cx="4468163" cy="388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7"/>
              </a:lnSpc>
              <a:spcBef>
                <a:spcPct val="0"/>
              </a:spcBef>
            </a:pPr>
            <a:r>
              <a:rPr lang="en-US" sz="2298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VIGILÂNCIA EPIDEMIOLÓGICA</a:t>
            </a:r>
          </a:p>
        </p:txBody>
      </p:sp>
      <p:grpSp>
        <p:nvGrpSpPr>
          <p:cNvPr id="29" name="Group 9">
            <a:extLst>
              <a:ext uri="{FF2B5EF4-FFF2-40B4-BE49-F238E27FC236}">
                <a16:creationId xmlns:a16="http://schemas.microsoft.com/office/drawing/2014/main" xmlns="" id="{474B08AC-5067-785A-A9BC-5A770EF27122}"/>
              </a:ext>
            </a:extLst>
          </p:cNvPr>
          <p:cNvGrpSpPr/>
          <p:nvPr/>
        </p:nvGrpSpPr>
        <p:grpSpPr>
          <a:xfrm>
            <a:off x="371262" y="359275"/>
            <a:ext cx="1914738" cy="887010"/>
            <a:chOff x="-1" y="0"/>
            <a:chExt cx="2552983" cy="1182680"/>
          </a:xfrm>
        </p:grpSpPr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2F3F7785-11D7-9561-51C1-57B920D5159C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D21A673C-A6F3-BFC6-A909-0D02D938159F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76748B78-B023-A2F9-1C07-DD25B0AC975C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D9EF6A88-3E95-6880-3C63-4BB8D44E9795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EC07A533-B8D3-2369-7754-0CEE3F9A6F9D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xmlns="" id="{CD804F24-AB43-DA0A-4E35-6F22D73AC6F0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392D80A8-0674-A5F4-2B3A-293273A54E8B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TextBox 17">
              <a:extLst>
                <a:ext uri="{FF2B5EF4-FFF2-40B4-BE49-F238E27FC236}">
                  <a16:creationId xmlns:a16="http://schemas.microsoft.com/office/drawing/2014/main" xmlns="" id="{E7887CFE-B753-56F7-3573-5266869A8FB0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38" name="TextBox 18">
              <a:extLst>
                <a:ext uri="{FF2B5EF4-FFF2-40B4-BE49-F238E27FC236}">
                  <a16:creationId xmlns:a16="http://schemas.microsoft.com/office/drawing/2014/main" xmlns="" id="{447BDE9E-2359-A994-8B02-A419683BF81E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466906"/>
              </p:ext>
            </p:extLst>
          </p:nvPr>
        </p:nvGraphicFramePr>
        <p:xfrm>
          <a:off x="9510603" y="959628"/>
          <a:ext cx="7253397" cy="7964933"/>
        </p:xfrm>
        <a:graphic>
          <a:graphicData uri="http://schemas.openxmlformats.org/drawingml/2006/table">
            <a:tbl>
              <a:tblPr/>
              <a:tblGrid>
                <a:gridCol w="4814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8960">
                <a:tc gridSpan="2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Doenças</a:t>
                      </a:r>
                      <a:r>
                        <a:rPr lang="en-US" sz="2199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de </a:t>
                      </a:r>
                      <a:r>
                        <a:rPr lang="en-US" sz="2199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Notificação</a:t>
                      </a:r>
                      <a:r>
                        <a:rPr lang="en-US" sz="2199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en-US" sz="2199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na</a:t>
                      </a:r>
                      <a:r>
                        <a:rPr lang="en-US" sz="2199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en-US" sz="2199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Confirmação</a:t>
                      </a:r>
                      <a:r>
                        <a:rPr lang="en-US" sz="2199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Doenças de Notificação na Confirmação </a:t>
                      </a:r>
                      <a:endParaRPr lang="en-US" sz="110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Agravo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Confirmados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Barueri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Aids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941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Acidente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trabalho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material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biológico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Acidente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trabalho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/grave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Acidente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animal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peçonhento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5598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Atendimento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anti-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rábico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humano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profilático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</a:t>
                      </a:r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Conjuntivite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</a:t>
                      </a:r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Hepatite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B e C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Gestantes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HIV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Criança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exposta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HIV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MDDA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5.802</a:t>
                      </a:r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Sífilis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adquirida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Sífilis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congênita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Sífilis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gestante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5018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Violência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doméstica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sexual e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outras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</a:t>
                      </a:r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Surtos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Doença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chagas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Urbanorum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  <a:endParaRPr lang="en-US" sz="1100" dirty="0"/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952</a:t>
                      </a:r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7202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old"/>
                          <a:sym typeface="Arial Bold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8.657</a:t>
                      </a:r>
                    </a:p>
                  </a:txBody>
                  <a:tcPr marL="15521" marR="15521" marT="15521" marB="155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8565301" y="9142706"/>
            <a:ext cx="9144000" cy="369332"/>
            <a:chOff x="0" y="0"/>
            <a:chExt cx="12192000" cy="4924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92000" cy="492443"/>
            </a:xfrm>
            <a:custGeom>
              <a:avLst/>
              <a:gdLst/>
              <a:ahLst/>
              <a:cxnLst/>
              <a:rect l="l" t="t" r="r" b="b"/>
              <a:pathLst>
                <a:path w="12192000" h="492443">
                  <a:moveTo>
                    <a:pt x="0" y="0"/>
                  </a:moveTo>
                  <a:lnTo>
                    <a:pt x="12192000" y="0"/>
                  </a:lnTo>
                  <a:lnTo>
                    <a:pt x="12192000" y="492443"/>
                  </a:lnTo>
                  <a:lnTo>
                    <a:pt x="0" y="4924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192000" cy="5305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60"/>
                </a:lnSpc>
              </a:pPr>
              <a:r>
                <a:rPr lang="en-US" sz="1800" dirty="0">
                  <a:solidFill>
                    <a:srgbClr val="001D35"/>
                  </a:solidFill>
                  <a:latin typeface="Arial"/>
                  <a:ea typeface="Arial"/>
                  <a:cs typeface="Arial"/>
                  <a:sym typeface="Arial"/>
                </a:rPr>
                <a:t>*"</a:t>
              </a:r>
              <a:r>
                <a:rPr lang="en-US" sz="1800" b="1" dirty="0" err="1">
                  <a:solidFill>
                    <a:srgbClr val="001D35"/>
                  </a:solidFill>
                  <a:latin typeface="Arial Bold"/>
                  <a:ea typeface="Arial Bold"/>
                  <a:cs typeface="Arial Bold"/>
                  <a:sym typeface="Arial Bold"/>
                </a:rPr>
                <a:t>Urbanorum</a:t>
              </a:r>
              <a:r>
                <a:rPr lang="en-US" sz="1800" dirty="0">
                  <a:solidFill>
                    <a:srgbClr val="001D35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dirty="0" err="1">
                  <a:solidFill>
                    <a:srgbClr val="001D35"/>
                  </a:solidFill>
                  <a:latin typeface="Arial"/>
                  <a:ea typeface="Arial"/>
                  <a:cs typeface="Arial"/>
                  <a:sym typeface="Arial"/>
                </a:rPr>
                <a:t>spp</a:t>
              </a:r>
              <a:r>
                <a:rPr lang="en-US" sz="1800" dirty="0">
                  <a:solidFill>
                    <a:srgbClr val="001D35"/>
                  </a:solidFill>
                  <a:latin typeface="Arial"/>
                  <a:ea typeface="Arial"/>
                  <a:cs typeface="Arial"/>
                  <a:sym typeface="Arial"/>
                </a:rPr>
                <a:t>.“</a:t>
              </a:r>
              <a:r>
                <a:rPr lang="en-US" sz="1800" dirty="0" err="1">
                  <a:solidFill>
                    <a:srgbClr val="001D35"/>
                  </a:solidFill>
                  <a:latin typeface="Arial"/>
                  <a:ea typeface="Arial"/>
                  <a:cs typeface="Arial"/>
                  <a:sym typeface="Arial"/>
                </a:rPr>
                <a:t>refere</a:t>
              </a:r>
              <a:r>
                <a:rPr lang="en-US" sz="1800" dirty="0">
                  <a:solidFill>
                    <a:srgbClr val="001D35"/>
                  </a:solidFill>
                  <a:latin typeface="Arial"/>
                  <a:ea typeface="Arial"/>
                  <a:cs typeface="Arial"/>
                  <a:sym typeface="Arial"/>
                </a:rPr>
                <a:t>-se a um </a:t>
              </a:r>
              <a:r>
                <a:rPr lang="en-US" sz="1800" dirty="0" err="1">
                  <a:solidFill>
                    <a:srgbClr val="001D35"/>
                  </a:solidFill>
                  <a:latin typeface="Arial"/>
                  <a:ea typeface="Arial"/>
                  <a:cs typeface="Arial"/>
                  <a:sym typeface="Arial"/>
                </a:rPr>
                <a:t>parasita</a:t>
              </a:r>
              <a:r>
                <a:rPr lang="en-US" sz="1800" dirty="0">
                  <a:solidFill>
                    <a:srgbClr val="001D35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dirty="0" err="1">
                  <a:solidFill>
                    <a:srgbClr val="001D35"/>
                  </a:solidFill>
                  <a:latin typeface="Arial"/>
                  <a:ea typeface="Arial"/>
                  <a:cs typeface="Arial"/>
                  <a:sym typeface="Arial"/>
                </a:rPr>
                <a:t>protozoário</a:t>
              </a:r>
              <a:r>
                <a:rPr lang="en-US" sz="1800" dirty="0">
                  <a:solidFill>
                    <a:srgbClr val="001D35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800" dirty="0" err="1">
                  <a:solidFill>
                    <a:srgbClr val="001D35"/>
                  </a:solidFill>
                  <a:latin typeface="Arial"/>
                  <a:ea typeface="Arial"/>
                  <a:cs typeface="Arial"/>
                  <a:sym typeface="Arial"/>
                </a:rPr>
                <a:t>descrito</a:t>
              </a:r>
              <a:r>
                <a:rPr lang="en-US" sz="1800" dirty="0">
                  <a:solidFill>
                    <a:srgbClr val="001D35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dirty="0" err="1">
                  <a:solidFill>
                    <a:srgbClr val="001D35"/>
                  </a:solidFill>
                  <a:latin typeface="Arial"/>
                  <a:ea typeface="Arial"/>
                  <a:cs typeface="Arial"/>
                  <a:sym typeface="Arial"/>
                </a:rPr>
                <a:t>como</a:t>
              </a:r>
              <a:r>
                <a:rPr lang="en-US" sz="1800" dirty="0">
                  <a:solidFill>
                    <a:srgbClr val="001D35"/>
                  </a:solidFill>
                  <a:latin typeface="Arial"/>
                  <a:ea typeface="Arial"/>
                  <a:cs typeface="Arial"/>
                  <a:sym typeface="Arial"/>
                </a:rPr>
                <a:t> similar </a:t>
              </a:r>
              <a:r>
                <a:rPr lang="en-US" sz="1800" dirty="0" err="1">
                  <a:solidFill>
                    <a:srgbClr val="001D35"/>
                  </a:solidFill>
                  <a:latin typeface="Arial"/>
                  <a:ea typeface="Arial"/>
                  <a:cs typeface="Arial"/>
                  <a:sym typeface="Arial"/>
                </a:rPr>
                <a:t>às</a:t>
              </a:r>
              <a:r>
                <a:rPr lang="en-US" sz="1800" dirty="0">
                  <a:solidFill>
                    <a:srgbClr val="001D35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dirty="0" err="1">
                  <a:solidFill>
                    <a:srgbClr val="001D35"/>
                  </a:solidFill>
                  <a:latin typeface="Arial"/>
                  <a:ea typeface="Arial"/>
                  <a:cs typeface="Arial"/>
                  <a:sym typeface="Arial"/>
                </a:rPr>
                <a:t>amebas</a:t>
              </a:r>
              <a:r>
                <a:rPr lang="en-US" sz="1800" dirty="0">
                  <a:solidFill>
                    <a:srgbClr val="001D35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73218" y="4959901"/>
            <a:ext cx="5047947" cy="42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7"/>
              </a:lnSpc>
              <a:spcBef>
                <a:spcPct val="0"/>
              </a:spcBef>
            </a:pPr>
            <a:r>
              <a:rPr lang="en-US" sz="2498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VIGILÂNCIA EPIDEMIOLÓGICA</a:t>
            </a:r>
          </a:p>
        </p:txBody>
      </p:sp>
      <p:sp>
        <p:nvSpPr>
          <p:cNvPr id="7" name="Freeform 7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3668877" y="5532436"/>
            <a:ext cx="1584325" cy="326136"/>
          </a:xfrm>
          <a:custGeom>
            <a:avLst/>
            <a:gdLst/>
            <a:ahLst/>
            <a:cxnLst/>
            <a:rect l="l" t="t" r="r" b="b"/>
            <a:pathLst>
              <a:path w="2112433" h="434847">
                <a:moveTo>
                  <a:pt x="0" y="0"/>
                </a:moveTo>
                <a:lnTo>
                  <a:pt x="2112433" y="0"/>
                </a:lnTo>
                <a:lnTo>
                  <a:pt x="2112433" y="434847"/>
                </a:lnTo>
                <a:lnTo>
                  <a:pt x="0" y="43484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-542867" y="3641720"/>
            <a:ext cx="9880118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COORDENADORIA DE 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VIGILÂNCIA EM SAÚDE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28434" y="4575170"/>
            <a:ext cx="3937516" cy="44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de 2025</a:t>
            </a: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xmlns="" id="{A1F65BA3-E3F7-0D52-D41E-4B1B6A1BCB81}"/>
              </a:ext>
            </a:extLst>
          </p:cNvPr>
          <p:cNvSpPr txBox="1"/>
          <p:nvPr/>
        </p:nvSpPr>
        <p:spPr>
          <a:xfrm>
            <a:off x="2346067" y="5384313"/>
            <a:ext cx="5588276" cy="35471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2159"/>
              </a:lnSpc>
            </a:pPr>
            <a:r>
              <a:rPr lang="en-US" sz="1799" b="1" i="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Fonte: ESUS, Sinan Net, Sinan Online </a:t>
            </a:r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xmlns="" id="{446F17C2-27D3-2B5E-F601-300F98A410A4}"/>
              </a:ext>
            </a:extLst>
          </p:cNvPr>
          <p:cNvGrpSpPr/>
          <p:nvPr/>
        </p:nvGrpSpPr>
        <p:grpSpPr>
          <a:xfrm>
            <a:off x="371262" y="359275"/>
            <a:ext cx="1914738" cy="887010"/>
            <a:chOff x="-1" y="0"/>
            <a:chExt cx="2552983" cy="1182680"/>
          </a:xfrm>
        </p:grpSpPr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xmlns="" id="{479BD2D5-3789-7E19-B2C9-ABC67F9F1F84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xmlns="" id="{622E1675-F050-24DA-76F6-C2FCED725B37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xmlns="" id="{F1AA4D24-8E43-8F75-01E6-EDF2968A7D05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xmlns="" id="{02A88DD6-3244-79AE-7D6C-E559D923C771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xmlns="" id="{1A722F49-3410-1EDD-3D29-9DE21799358E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xmlns="" id="{ED647C55-9059-1BAD-14EF-F91A53819C2F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xmlns="" id="{8A24488C-F4CE-643A-0C7E-497628ACF9B5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Box 17">
              <a:extLst>
                <a:ext uri="{FF2B5EF4-FFF2-40B4-BE49-F238E27FC236}">
                  <a16:creationId xmlns:a16="http://schemas.microsoft.com/office/drawing/2014/main" xmlns="" id="{CB222E60-677C-BB1A-F63D-E9799A654D54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33" name="TextBox 18">
              <a:extLst>
                <a:ext uri="{FF2B5EF4-FFF2-40B4-BE49-F238E27FC236}">
                  <a16:creationId xmlns:a16="http://schemas.microsoft.com/office/drawing/2014/main" xmlns="" id="{6F557EDF-7A01-2B78-E42A-6FAA9D80E431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902081"/>
              </p:ext>
            </p:extLst>
          </p:nvPr>
        </p:nvGraphicFramePr>
        <p:xfrm>
          <a:off x="2896260" y="2686335"/>
          <a:ext cx="13088329" cy="1834065"/>
        </p:xfrm>
        <a:graphic>
          <a:graphicData uri="http://schemas.openxmlformats.org/drawingml/2006/table">
            <a:tbl>
              <a:tblPr/>
              <a:tblGrid>
                <a:gridCol w="1795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15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41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00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154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84388">
                  <a:extLst>
                    <a:ext uri="{9D8B030D-6E8A-4147-A177-3AD203B41FA5}">
                      <a16:colId xmlns:a16="http://schemas.microsoft.com/office/drawing/2014/main" xmlns="" val="4283150080"/>
                    </a:ext>
                  </a:extLst>
                </a:gridCol>
                <a:gridCol w="15272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93113">
                <a:tc>
                  <a:txBody>
                    <a:bodyPr/>
                    <a:lstStyle/>
                    <a:p>
                      <a:pPr algn="ctr">
                        <a:lnSpc>
                          <a:spcPts val="2078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Arial Bold"/>
                          <a:cs typeface="Calibri (MS)" panose="020B0604020202020204" charset="0"/>
                          <a:sym typeface="Arial Bold"/>
                        </a:rPr>
                        <a:t>CENTRO DE DIAGNOSTICO</a:t>
                      </a:r>
                      <a:endParaRPr lang="en-US" sz="18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1436" marR="91436" marT="91436" marB="91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8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Arial Bold"/>
                          <a:cs typeface="Calibri (MS)" panose="020B0604020202020204" charset="0"/>
                          <a:sym typeface="Arial Bold"/>
                        </a:rPr>
                        <a:t>CENTRO SAÚDE FUNCIONAL</a:t>
                      </a:r>
                      <a:endParaRPr lang="en-US" sz="18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1436" marR="91436" marT="91436" marB="91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8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Arial Bold"/>
                          <a:cs typeface="Calibri (MS)" panose="020B0604020202020204" charset="0"/>
                          <a:sym typeface="Arial Bold"/>
                        </a:rPr>
                        <a:t>ESPECIALIDADES + UBS’s</a:t>
                      </a:r>
                      <a:endParaRPr lang="en-US" sz="18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1436" marR="91436" marT="91436" marB="91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8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Arial Bold"/>
                          <a:cs typeface="Calibri (MS)" panose="020B0604020202020204" charset="0"/>
                          <a:sym typeface="Arial Bold"/>
                        </a:rPr>
                        <a:t>HMB</a:t>
                      </a:r>
                      <a:endParaRPr lang="en-US" sz="18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1436" marR="91436" marT="91436" marB="91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8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Arial Bold"/>
                          <a:cs typeface="Calibri (MS)" panose="020B0604020202020204" charset="0"/>
                          <a:sym typeface="Arial Bold"/>
                        </a:rPr>
                        <a:t>CENTRO DE ESPECIALIDADES E DIAGNOSTICOS DO ENGENHO NOVO</a:t>
                      </a:r>
                      <a:endParaRPr lang="en-US" sz="18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  <a:p>
                      <a:pPr algn="ctr">
                        <a:lnSpc>
                          <a:spcPts val="2078"/>
                        </a:lnSpc>
                      </a:pPr>
                      <a:endParaRPr lang="en-US" sz="18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1436" marR="91436" marT="91436" marB="91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8"/>
                        </a:lnSpc>
                      </a:pPr>
                      <a:r>
                        <a:rPr lang="en-US" sz="1800" b="1" dirty="0">
                          <a:latin typeface="Calibri (MS)" panose="020B0604020202020204" charset="0"/>
                          <a:cs typeface="Calibri (MS)" panose="020B0604020202020204" charset="0"/>
                        </a:rPr>
                        <a:t>SIRESP</a:t>
                      </a:r>
                    </a:p>
                    <a:p>
                      <a:pPr algn="ctr">
                        <a:lnSpc>
                          <a:spcPts val="2078"/>
                        </a:lnSpc>
                      </a:pPr>
                      <a:r>
                        <a:rPr lang="en-US" sz="1800" b="1" dirty="0">
                          <a:latin typeface="Calibri (MS)" panose="020B0604020202020204" charset="0"/>
                          <a:cs typeface="Calibri (MS)" panose="020B0604020202020204" charset="0"/>
                        </a:rPr>
                        <a:t>(cross)</a:t>
                      </a:r>
                    </a:p>
                  </a:txBody>
                  <a:tcPr marL="91436" marR="91436" marT="91436" marB="91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8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Arial Bold"/>
                          <a:cs typeface="Calibri (MS)" panose="020B0604020202020204" charset="0"/>
                          <a:sym typeface="Arial Bold"/>
                        </a:rPr>
                        <a:t>TOTAL</a:t>
                      </a:r>
                      <a:endParaRPr lang="en-US" sz="18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1436" marR="91436" marT="91436" marB="91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393"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8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940</a:t>
                      </a:r>
                    </a:p>
                  </a:txBody>
                  <a:tcPr marL="91436" marR="91436" marT="91436" marB="91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8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2.196</a:t>
                      </a:r>
                    </a:p>
                  </a:txBody>
                  <a:tcPr marL="91436" marR="91436" marT="91436" marB="91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8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55.631</a:t>
                      </a:r>
                    </a:p>
                  </a:txBody>
                  <a:tcPr marL="91436" marR="91436" marT="91436" marB="91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8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16.276</a:t>
                      </a:r>
                    </a:p>
                  </a:txBody>
                  <a:tcPr marL="91436" marR="91436" marT="91436" marB="91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8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27.226</a:t>
                      </a:r>
                    </a:p>
                  </a:txBody>
                  <a:tcPr marL="91436" marR="91436" marT="91436" marB="91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8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3.244</a:t>
                      </a:r>
                    </a:p>
                  </a:txBody>
                  <a:tcPr marL="91436" marR="91436" marT="91436" marB="91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800" b="1" dirty="0">
                          <a:latin typeface="Calibri (MS)" panose="020B0604020202020204" charset="0"/>
                          <a:cs typeface="Calibri (MS)" panose="020B0604020202020204" charset="0"/>
                        </a:rPr>
                        <a:t>105.513</a:t>
                      </a:r>
                    </a:p>
                  </a:txBody>
                  <a:tcPr marL="91436" marR="91436" marT="91436" marB="914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144944"/>
              </p:ext>
            </p:extLst>
          </p:nvPr>
        </p:nvGraphicFramePr>
        <p:xfrm>
          <a:off x="1219200" y="6667500"/>
          <a:ext cx="15417801" cy="1913893"/>
        </p:xfrm>
        <a:graphic>
          <a:graphicData uri="http://schemas.openxmlformats.org/drawingml/2006/table">
            <a:tbl>
              <a:tblPr/>
              <a:tblGrid>
                <a:gridCol w="2366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0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7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21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08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10281">
                  <a:extLst>
                    <a:ext uri="{9D8B030D-6E8A-4147-A177-3AD203B41FA5}">
                      <a16:colId xmlns:a16="http://schemas.microsoft.com/office/drawing/2014/main" xmlns="" val="546257454"/>
                    </a:ext>
                  </a:extLst>
                </a:gridCol>
                <a:gridCol w="15300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65767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CENTRO DE DIAGNÓSTICO</a:t>
                      </a:r>
                      <a:endParaRPr lang="en-US" sz="1100" dirty="0"/>
                    </a:p>
                  </a:txBody>
                  <a:tcPr marL="91433" marR="91433" marT="91433" marB="914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HMB</a:t>
                      </a:r>
                      <a:endParaRPr lang="en-US" sz="1100" dirty="0"/>
                    </a:p>
                  </a:txBody>
                  <a:tcPr marL="91433" marR="91433" marT="91433" marB="914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HOSPITAL RETAGUARDA PAULISTA</a:t>
                      </a:r>
                      <a:endParaRPr lang="en-US" sz="1100" dirty="0"/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e P.S. MUTINGA</a:t>
                      </a:r>
                    </a:p>
                  </a:txBody>
                  <a:tcPr marL="91433" marR="91433" marT="91433" marB="914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TERCERIZADAS</a:t>
                      </a:r>
                      <a:endParaRPr lang="en-US" sz="1100" dirty="0"/>
                    </a:p>
                  </a:txBody>
                  <a:tcPr marL="91433" marR="91433" marT="91433" marB="914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ESPECIALIDADES +UBS’s</a:t>
                      </a:r>
                      <a:endParaRPr lang="en-US" sz="1100" dirty="0"/>
                    </a:p>
                  </a:txBody>
                  <a:tcPr marL="91433" marR="91433" marT="91433" marB="914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Bold" panose="020B0604020202020204" charset="0"/>
                          <a:ea typeface="Arial Bold"/>
                          <a:cs typeface="Arial Bold"/>
                          <a:sym typeface="Arial Bold"/>
                        </a:rPr>
                        <a:t>POLI. ENG. NOVO</a:t>
                      </a:r>
                      <a:endParaRPr lang="en-US" sz="1800" b="1" dirty="0">
                        <a:latin typeface="Arial Bold" panose="020B0604020202020204" charset="0"/>
                      </a:endParaRPr>
                    </a:p>
                  </a:txBody>
                  <a:tcPr marL="91433" marR="91433" marT="91433" marB="914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latin typeface="Arial Bold" panose="020B0604020202020204" charset="0"/>
                        </a:rPr>
                        <a:t>SIRESP</a:t>
                      </a:r>
                    </a:p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latin typeface="Arial Bold" panose="020B0604020202020204" charset="0"/>
                        </a:rPr>
                        <a:t>(cross)</a:t>
                      </a:r>
                    </a:p>
                  </a:txBody>
                  <a:tcPr marL="91433" marR="91433" marT="91433" marB="914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latin typeface="Arial Bold" panose="020B0604020202020204" charset="0"/>
                        </a:rPr>
                        <a:t>TOTAL</a:t>
                      </a:r>
                    </a:p>
                  </a:txBody>
                  <a:tcPr marL="91433" marR="91433" marT="91433" marB="914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427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131.991</a:t>
                      </a:r>
                    </a:p>
                  </a:txBody>
                  <a:tcPr marL="91433" marR="91433" marT="91433" marB="914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7.732</a:t>
                      </a:r>
                    </a:p>
                  </a:txBody>
                  <a:tcPr marL="91433" marR="91433" marT="91433" marB="914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3.717</a:t>
                      </a:r>
                    </a:p>
                  </a:txBody>
                  <a:tcPr marL="91433" marR="91433" marT="91433" marB="914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2.102</a:t>
                      </a:r>
                    </a:p>
                  </a:txBody>
                  <a:tcPr marL="91433" marR="91433" marT="91433" marB="914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11.184</a:t>
                      </a:r>
                    </a:p>
                  </a:txBody>
                  <a:tcPr marL="91433" marR="91433" marT="91433" marB="914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11.438</a:t>
                      </a:r>
                    </a:p>
                  </a:txBody>
                  <a:tcPr marL="91433" marR="91433" marT="91433" marB="914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2.279</a:t>
                      </a:r>
                    </a:p>
                  </a:txBody>
                  <a:tcPr marL="91433" marR="91433" marT="91433" marB="914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2000" b="1" dirty="0">
                          <a:latin typeface="Calibri (MS)" panose="020B0604020202020204" charset="0"/>
                          <a:cs typeface="Calibri (MS)" panose="020B0604020202020204" charset="0"/>
                        </a:rPr>
                        <a:t>170.443</a:t>
                      </a:r>
                    </a:p>
                  </a:txBody>
                  <a:tcPr marL="91433" marR="91433" marT="91433" marB="9143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9670774" y="1293299"/>
            <a:ext cx="1946268" cy="345186"/>
            <a:chOff x="0" y="0"/>
            <a:chExt cx="2595023" cy="4602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95023" cy="460247"/>
            </a:xfrm>
            <a:custGeom>
              <a:avLst/>
              <a:gdLst/>
              <a:ahLst/>
              <a:cxnLst/>
              <a:rect l="l" t="t" r="r" b="b"/>
              <a:pathLst>
                <a:path w="2595023" h="460247">
                  <a:moveTo>
                    <a:pt x="0" y="0"/>
                  </a:moveTo>
                  <a:lnTo>
                    <a:pt x="2595023" y="0"/>
                  </a:lnTo>
                  <a:lnTo>
                    <a:pt x="2595023" y="460247"/>
                  </a:lnTo>
                  <a:lnTo>
                    <a:pt x="0" y="4602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595023" cy="4983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59"/>
                </a:lnSpc>
              </a:pPr>
              <a:r>
                <a:rPr lang="en-US" sz="1799" b="1" i="1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Fonte: Regulação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770457" y="341796"/>
            <a:ext cx="988011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REGULAÇÃO AMBULATORIAL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77117" y="789471"/>
            <a:ext cx="3937516" cy="44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de 2025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000909" y="8665187"/>
            <a:ext cx="5287091" cy="1659913"/>
            <a:chOff x="0" y="0"/>
            <a:chExt cx="10516520" cy="33017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" name="Freeform 11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TextBox 22"/>
          <p:cNvSpPr txBox="1"/>
          <p:nvPr/>
        </p:nvSpPr>
        <p:spPr>
          <a:xfrm>
            <a:off x="3573825" y="1889889"/>
            <a:ext cx="11312010" cy="41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1"/>
              </a:lnSpc>
            </a:pPr>
            <a:r>
              <a:rPr lang="en-US" sz="2393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Agendamentos</a:t>
            </a:r>
            <a:r>
              <a:rPr lang="en-US" sz="2393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de </a:t>
            </a:r>
            <a:r>
              <a:rPr lang="en-US" sz="2393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consultas</a:t>
            </a:r>
            <a:r>
              <a:rPr lang="en-US" sz="2393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7947898" y="4994230"/>
            <a:ext cx="3445751" cy="715538"/>
            <a:chOff x="0" y="0"/>
            <a:chExt cx="4594335" cy="95405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3517" cy="954051"/>
            </a:xfrm>
            <a:custGeom>
              <a:avLst/>
              <a:gdLst/>
              <a:ahLst/>
              <a:cxnLst/>
              <a:rect l="l" t="t" r="r" b="b"/>
              <a:pathLst>
                <a:path w="4523517" h="954051">
                  <a:moveTo>
                    <a:pt x="0" y="0"/>
                  </a:moveTo>
                  <a:lnTo>
                    <a:pt x="4523517" y="0"/>
                  </a:lnTo>
                  <a:lnTo>
                    <a:pt x="4523517" y="954051"/>
                  </a:lnTo>
                  <a:lnTo>
                    <a:pt x="0" y="954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9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05549"/>
              <a:ext cx="4594335" cy="61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69"/>
                </a:lnSpc>
              </a:pPr>
              <a:r>
                <a:rPr lang="en-US" sz="3057" b="1" dirty="0">
                  <a:solidFill>
                    <a:srgbClr val="31288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FALTAS: 35.696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974454" y="8779611"/>
            <a:ext cx="3480762" cy="715538"/>
            <a:chOff x="-262449" y="315799"/>
            <a:chExt cx="4641016" cy="954051"/>
          </a:xfrm>
        </p:grpSpPr>
        <p:sp>
          <p:nvSpPr>
            <p:cNvPr id="27" name="Freeform 27"/>
            <p:cNvSpPr/>
            <p:nvPr/>
          </p:nvSpPr>
          <p:spPr>
            <a:xfrm>
              <a:off x="-262449" y="315799"/>
              <a:ext cx="4523518" cy="954051"/>
            </a:xfrm>
            <a:custGeom>
              <a:avLst/>
              <a:gdLst/>
              <a:ahLst/>
              <a:cxnLst/>
              <a:rect l="l" t="t" r="r" b="b"/>
              <a:pathLst>
                <a:path w="4523517" h="954051">
                  <a:moveTo>
                    <a:pt x="0" y="0"/>
                  </a:moveTo>
                  <a:lnTo>
                    <a:pt x="4523517" y="0"/>
                  </a:lnTo>
                  <a:lnTo>
                    <a:pt x="4523517" y="954051"/>
                  </a:lnTo>
                  <a:lnTo>
                    <a:pt x="0" y="954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9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-215768" y="497505"/>
              <a:ext cx="4594335" cy="612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69"/>
                </a:lnSpc>
              </a:pPr>
              <a:r>
                <a:rPr lang="en-US" sz="3057" b="1" dirty="0">
                  <a:solidFill>
                    <a:srgbClr val="31288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FALTAS: 37.335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067827" y="6012297"/>
            <a:ext cx="4956096" cy="45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1"/>
              </a:lnSpc>
            </a:pPr>
            <a:r>
              <a:rPr lang="en-US" sz="2393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Agendamentos</a:t>
            </a:r>
            <a:r>
              <a:rPr lang="en-US" sz="2393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393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realizados</a:t>
            </a:r>
            <a:r>
              <a:rPr lang="en-US" sz="2393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/</a:t>
            </a:r>
            <a:r>
              <a:rPr lang="en-US" sz="2393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exames</a:t>
            </a:r>
            <a:endParaRPr lang="en-US" sz="2393" b="1" dirty="0">
              <a:solidFill>
                <a:srgbClr val="1A8145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pSp>
        <p:nvGrpSpPr>
          <p:cNvPr id="30" name="Group 9">
            <a:extLst>
              <a:ext uri="{FF2B5EF4-FFF2-40B4-BE49-F238E27FC236}">
                <a16:creationId xmlns:a16="http://schemas.microsoft.com/office/drawing/2014/main" xmlns="" id="{7420EDFB-8652-49D8-3062-6C8F9EDAB145}"/>
              </a:ext>
            </a:extLst>
          </p:cNvPr>
          <p:cNvGrpSpPr/>
          <p:nvPr/>
        </p:nvGrpSpPr>
        <p:grpSpPr>
          <a:xfrm>
            <a:off x="371262" y="359275"/>
            <a:ext cx="1914738" cy="887010"/>
            <a:chOff x="-1" y="0"/>
            <a:chExt cx="2552983" cy="1182680"/>
          </a:xfrm>
        </p:grpSpPr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EA925825-5AEE-4D80-975A-32CAC3AA3190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87412A77-6D98-F909-38F5-A7D8AC082A4C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xmlns="" id="{51C32255-DE57-0396-3396-CBD5F1C98193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xmlns="" id="{EE4F40E5-5221-F167-97C2-AE931E1EE363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xmlns="" id="{5B97D9F1-D38E-5FF9-FCDE-0D8C189E247C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xmlns="" id="{C811CADD-9AD9-7BE0-AFA5-25865FE3A669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 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xmlns="" id="{5CCC4142-5849-FCDC-A94D-E53233E70A1F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TextBox 17">
              <a:extLst>
                <a:ext uri="{FF2B5EF4-FFF2-40B4-BE49-F238E27FC236}">
                  <a16:creationId xmlns:a16="http://schemas.microsoft.com/office/drawing/2014/main" xmlns="" id="{5A9B2668-66AC-E3D9-BD01-92CD0399E98E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39" name="TextBox 18">
              <a:extLst>
                <a:ext uri="{FF2B5EF4-FFF2-40B4-BE49-F238E27FC236}">
                  <a16:creationId xmlns:a16="http://schemas.microsoft.com/office/drawing/2014/main" xmlns="" id="{19DC63A3-EFFC-0CED-E69E-5541D47AD11E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608344"/>
              </p:ext>
            </p:extLst>
          </p:nvPr>
        </p:nvGraphicFramePr>
        <p:xfrm>
          <a:off x="11449878" y="2171700"/>
          <a:ext cx="4700479" cy="2908912"/>
        </p:xfrm>
        <a:graphic>
          <a:graphicData uri="http://schemas.openxmlformats.org/drawingml/2006/table">
            <a:tbl>
              <a:tblPr/>
              <a:tblGrid>
                <a:gridCol w="253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61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7950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ts val="293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99" b="1" u="none" strike="noStrike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SISTEMA SISS</a:t>
                      </a:r>
                      <a:endParaRPr lang="en-US" sz="1100" dirty="0"/>
                    </a:p>
                  </a:txBody>
                  <a:tcPr marL="91446" marR="91446" marT="91446" marB="914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293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99" b="1" u="none" strike="noStrik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AGENDAMENTOS VIA SIRESP CONSULTAS - </a:t>
                      </a:r>
                      <a:r>
                        <a:rPr lang="en-US" sz="2099" b="1" u="none" strike="noStrike">
                          <a:solidFill>
                            <a:srgbClr val="D81D24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EXAMES</a:t>
                      </a:r>
                      <a:endParaRPr lang="en-US" sz="1100"/>
                    </a:p>
                  </a:txBody>
                  <a:tcPr marL="91446" marR="91446" marT="91446" marB="914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0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Tipo</a:t>
                      </a:r>
                      <a:endParaRPr lang="en-US" sz="1800" dirty="0"/>
                    </a:p>
                  </a:txBody>
                  <a:tcPr marL="91446" marR="91446" marT="91446" marB="914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0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Total</a:t>
                      </a:r>
                      <a:endParaRPr lang="en-US" sz="1800" dirty="0"/>
                    </a:p>
                  </a:txBody>
                  <a:tcPr marL="91446" marR="91446" marT="91446" marB="914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698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30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Consultas</a:t>
                      </a:r>
                      <a:endParaRPr lang="en-US" sz="1800" dirty="0"/>
                    </a:p>
                  </a:txBody>
                  <a:tcPr marL="91446" marR="91446" marT="91446" marB="914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0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136.266</a:t>
                      </a:r>
                    </a:p>
                  </a:txBody>
                  <a:tcPr marL="91446" marR="91446" marT="91446" marB="914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698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30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Exames</a:t>
                      </a:r>
                      <a:endParaRPr lang="en-US" sz="1800" dirty="0"/>
                    </a:p>
                  </a:txBody>
                  <a:tcPr marL="91446" marR="91446" marT="91446" marB="914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0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212.242</a:t>
                      </a:r>
                    </a:p>
                  </a:txBody>
                  <a:tcPr marL="91446" marR="91446" marT="91446" marB="914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18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30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800" dirty="0"/>
                    </a:p>
                  </a:txBody>
                  <a:tcPr marL="91446" marR="91446" marT="91446" marB="914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0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348.508</a:t>
                      </a:r>
                    </a:p>
                  </a:txBody>
                  <a:tcPr marL="91446" marR="91446" marT="91446" marB="914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221867"/>
              </p:ext>
            </p:extLst>
          </p:nvPr>
        </p:nvGraphicFramePr>
        <p:xfrm>
          <a:off x="11430000" y="5524500"/>
          <a:ext cx="4700480" cy="2131164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3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98138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ts val="293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99" b="1" u="none" strike="noStrike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AGENDAMENTO VIA SIRESP - </a:t>
                      </a:r>
                      <a:r>
                        <a:rPr lang="en-US" sz="2099" b="1" u="none" strike="noStrike" dirty="0">
                          <a:solidFill>
                            <a:srgbClr val="D81D24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ONCOLOGIA</a:t>
                      </a:r>
                      <a:endParaRPr lang="en-US" sz="1100" dirty="0"/>
                    </a:p>
                  </a:txBody>
                  <a:tcPr marL="91428" marR="91428" marT="91428" marB="914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293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99" b="1" u="none" strike="noStrik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AGENDAMENTO VIA SIRESP - </a:t>
                      </a:r>
                      <a:r>
                        <a:rPr lang="en-US" sz="2099" b="1" u="none" strike="noStrike">
                          <a:solidFill>
                            <a:srgbClr val="D81D24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ONCOLOGIA</a:t>
                      </a:r>
                      <a:endParaRPr lang="en-US" sz="1100"/>
                    </a:p>
                  </a:txBody>
                  <a:tcPr marL="91428" marR="91428" marT="91428" marB="914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0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Tipo</a:t>
                      </a:r>
                      <a:endParaRPr lang="en-US" sz="1800" dirty="0"/>
                    </a:p>
                  </a:txBody>
                  <a:tcPr marL="91446" marR="91446" marT="91446" marB="914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0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Total</a:t>
                      </a:r>
                      <a:endParaRPr lang="en-US" sz="1800" dirty="0"/>
                    </a:p>
                  </a:txBody>
                  <a:tcPr marL="91446" marR="91446" marT="91446" marB="914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275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30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0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Consultas</a:t>
                      </a:r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/</a:t>
                      </a:r>
                      <a:r>
                        <a:rPr lang="en-US" sz="200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exames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91446" marB="914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93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</a:t>
                      </a:r>
                    </a:p>
                  </a:txBody>
                  <a:tcPr marL="91428" marR="91428" marT="91428" marB="914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38615"/>
              </p:ext>
            </p:extLst>
          </p:nvPr>
        </p:nvGraphicFramePr>
        <p:xfrm>
          <a:off x="1238074" y="4642645"/>
          <a:ext cx="6305726" cy="2878136"/>
        </p:xfrm>
        <a:graphic>
          <a:graphicData uri="http://schemas.openxmlformats.org/drawingml/2006/table">
            <a:tbl>
              <a:tblPr/>
              <a:tblGrid>
                <a:gridCol w="3813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2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8896">
                <a:tc gridSpan="2"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AGENDAMENTO DE PACIENTES INTERNADOS</a:t>
                      </a:r>
                      <a:endParaRPr lang="en-US" sz="1100"/>
                    </a:p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en-US" sz="1600" b="1">
                          <a:solidFill>
                            <a:srgbClr val="D81D24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CATETERISMO/CIRURGIA/MARCAPASSO</a:t>
                      </a:r>
                    </a:p>
                  </a:txBody>
                  <a:tcPr marL="66870" marR="66870" marT="66870" marB="668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AGENDAMENTO DE PACIENTES INTERNADOS</a:t>
                      </a:r>
                      <a:endParaRPr lang="en-US" sz="1100"/>
                    </a:p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en-US" sz="1600" b="1">
                          <a:solidFill>
                            <a:srgbClr val="D81D24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CATETERISMO/CIRURGIA/MARCAPASSO</a:t>
                      </a:r>
                    </a:p>
                  </a:txBody>
                  <a:tcPr marL="66870" marR="66870" marT="66870" marB="668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848"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Especialidade</a:t>
                      </a:r>
                      <a:endParaRPr lang="en-US" sz="1100" dirty="0"/>
                    </a:p>
                  </a:txBody>
                  <a:tcPr marL="66870" marR="66870" marT="66870" marB="66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Total</a:t>
                      </a:r>
                      <a:endParaRPr lang="en-US" sz="1100" dirty="0"/>
                    </a:p>
                  </a:txBody>
                  <a:tcPr marL="66870" marR="66870" marT="66870" marB="66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848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Cateterismo</a:t>
                      </a:r>
                      <a:endParaRPr lang="en-US" sz="1100" dirty="0"/>
                    </a:p>
                  </a:txBody>
                  <a:tcPr marL="66870" marR="66870" marT="66870" marB="66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6870" marR="66870" marT="66870" marB="66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848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Cirúrgia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cardíaca</a:t>
                      </a:r>
                      <a:endParaRPr lang="en-US" sz="1100" dirty="0"/>
                    </a:p>
                  </a:txBody>
                  <a:tcPr marL="66870" marR="66870" marT="66870" marB="66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66870" marR="66870" marT="66870" marB="66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848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Marcapasso</a:t>
                      </a:r>
                      <a:endParaRPr lang="en-US" sz="1100" dirty="0"/>
                    </a:p>
                  </a:txBody>
                  <a:tcPr marL="66870" marR="66870" marT="66870" marB="66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6870" marR="66870" marT="66870" marB="66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984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6870" marR="66870" marT="66870" marB="66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66870" marR="66870" marT="66870" marB="66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Freeform 16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2709447" y="377682"/>
            <a:ext cx="988011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REGULAÇÃO AMBULATORIAL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80329" y="778729"/>
            <a:ext cx="3937516" cy="44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de 2025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8573986" y="1267857"/>
            <a:ext cx="1946268" cy="345186"/>
            <a:chOff x="0" y="0"/>
            <a:chExt cx="2595023" cy="4602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95023" cy="460247"/>
            </a:xfrm>
            <a:custGeom>
              <a:avLst/>
              <a:gdLst/>
              <a:ahLst/>
              <a:cxnLst/>
              <a:rect l="l" t="t" r="r" b="b"/>
              <a:pathLst>
                <a:path w="2595023" h="460247">
                  <a:moveTo>
                    <a:pt x="0" y="0"/>
                  </a:moveTo>
                  <a:lnTo>
                    <a:pt x="2595023" y="0"/>
                  </a:lnTo>
                  <a:lnTo>
                    <a:pt x="2595023" y="460247"/>
                  </a:lnTo>
                  <a:lnTo>
                    <a:pt x="0" y="4602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595023" cy="4983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59"/>
                </a:lnSpc>
              </a:pPr>
              <a:r>
                <a:rPr lang="en-US" sz="1799" b="1" i="1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Fonte: Regulação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29446" y="8028968"/>
            <a:ext cx="8439326" cy="847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1"/>
              </a:lnSpc>
            </a:pPr>
            <a:r>
              <a:rPr lang="en-US" sz="2393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Agendamentos</a:t>
            </a:r>
            <a:r>
              <a:rPr lang="en-US" sz="2393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via SIRESP- </a:t>
            </a:r>
            <a:r>
              <a:rPr lang="en-US" sz="2393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Sessões</a:t>
            </a:r>
            <a:r>
              <a:rPr lang="en-US" sz="2393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393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Hemodiálise</a:t>
            </a:r>
            <a:r>
              <a:rPr lang="en-US" sz="2393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- HMB</a:t>
            </a:r>
          </a:p>
          <a:p>
            <a:pPr algn="ctr">
              <a:lnSpc>
                <a:spcPts val="3351"/>
              </a:lnSpc>
            </a:pPr>
            <a:r>
              <a:rPr lang="en-US" sz="2393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Total: 15.132</a:t>
            </a: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xmlns="" id="{BCAD3099-23C0-6E0A-8387-6B696B4CDA1D}"/>
              </a:ext>
            </a:extLst>
          </p:cNvPr>
          <p:cNvGrpSpPr/>
          <p:nvPr/>
        </p:nvGrpSpPr>
        <p:grpSpPr>
          <a:xfrm>
            <a:off x="371262" y="359275"/>
            <a:ext cx="1914738" cy="887010"/>
            <a:chOff x="-1" y="0"/>
            <a:chExt cx="2552983" cy="1182680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xmlns="" id="{23CBC70A-05E3-0831-E6D6-28A4B6C1F55C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xmlns="" id="{4F6CF88A-2851-BA01-E845-9E96E38B1040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xmlns="" id="{759A0BEF-7079-1BC7-8C0B-AD631A630239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xmlns="" id="{0566B1B5-317E-1E1C-A4BA-EE454462749B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xmlns="" id="{AF7474A3-A75D-2CD2-8953-EEDABF3DE9F6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xmlns="" id="{8EFC79E5-572D-04F7-5844-EB6CFE138813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xmlns="" id="{4A8CE99C-8E8F-274B-34A7-0D9E8EA475A8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TextBox 17">
              <a:extLst>
                <a:ext uri="{FF2B5EF4-FFF2-40B4-BE49-F238E27FC236}">
                  <a16:creationId xmlns:a16="http://schemas.microsoft.com/office/drawing/2014/main" xmlns="" id="{34844EA7-890D-062F-D302-B7E8801267C0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32" name="TextBox 18">
              <a:extLst>
                <a:ext uri="{FF2B5EF4-FFF2-40B4-BE49-F238E27FC236}">
                  <a16:creationId xmlns:a16="http://schemas.microsoft.com/office/drawing/2014/main" xmlns="" id="{A86FC0FE-E749-EE6A-FE04-3DB6644DBF38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4B3AAE74-4CFD-5F47-FA1E-080B81867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275415"/>
              </p:ext>
            </p:extLst>
          </p:nvPr>
        </p:nvGraphicFramePr>
        <p:xfrm>
          <a:off x="5283925" y="2171700"/>
          <a:ext cx="4700478" cy="1962758"/>
        </p:xfrm>
        <a:graphic>
          <a:graphicData uri="http://schemas.openxmlformats.org/drawingml/2006/table">
            <a:tbl>
              <a:tblPr/>
              <a:tblGrid>
                <a:gridCol w="2835698">
                  <a:extLst>
                    <a:ext uri="{9D8B030D-6E8A-4147-A177-3AD203B41FA5}">
                      <a16:colId xmlns:a16="http://schemas.microsoft.com/office/drawing/2014/main" xmlns="" val="824873170"/>
                    </a:ext>
                  </a:extLst>
                </a:gridCol>
                <a:gridCol w="1864780">
                  <a:extLst>
                    <a:ext uri="{9D8B030D-6E8A-4147-A177-3AD203B41FA5}">
                      <a16:colId xmlns:a16="http://schemas.microsoft.com/office/drawing/2014/main" xmlns="" val="1371740884"/>
                    </a:ext>
                  </a:extLst>
                </a:gridCol>
              </a:tblGrid>
              <a:tr h="6422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AGENDAMENTO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21117"/>
                  </a:ext>
                </a:extLst>
              </a:tr>
              <a:tr h="660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Cateterismo Ambulatorial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1225389"/>
                  </a:ext>
                </a:extLst>
              </a:tr>
              <a:tr h="660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Exames Cardíacos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0113481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250A93EF-0373-9BFD-F933-4F95DC204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761290"/>
              </p:ext>
            </p:extLst>
          </p:nvPr>
        </p:nvGraphicFramePr>
        <p:xfrm>
          <a:off x="732542" y="2171700"/>
          <a:ext cx="4398258" cy="1666229"/>
        </p:xfrm>
        <a:graphic>
          <a:graphicData uri="http://schemas.openxmlformats.org/drawingml/2006/table">
            <a:tbl>
              <a:tblPr/>
              <a:tblGrid>
                <a:gridCol w="2164222">
                  <a:extLst>
                    <a:ext uri="{9D8B030D-6E8A-4147-A177-3AD203B41FA5}">
                      <a16:colId xmlns:a16="http://schemas.microsoft.com/office/drawing/2014/main" xmlns="" val="887886726"/>
                    </a:ext>
                  </a:extLst>
                </a:gridCol>
                <a:gridCol w="2234036">
                  <a:extLst>
                    <a:ext uri="{9D8B030D-6E8A-4147-A177-3AD203B41FA5}">
                      <a16:colId xmlns:a16="http://schemas.microsoft.com/office/drawing/2014/main" xmlns="" val="514341460"/>
                    </a:ext>
                  </a:extLst>
                </a:gridCol>
              </a:tblGrid>
              <a:tr h="649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AGENDAMENTO PRIORIDADES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8866478"/>
                  </a:ext>
                </a:extLst>
              </a:tr>
              <a:tr h="3434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Consultas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26930906"/>
                  </a:ext>
                </a:extLst>
              </a:tr>
              <a:tr h="3434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0842143"/>
                  </a:ext>
                </a:extLst>
              </a:tr>
              <a:tr h="33014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07303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791381"/>
              </p:ext>
            </p:extLst>
          </p:nvPr>
        </p:nvGraphicFramePr>
        <p:xfrm>
          <a:off x="1139339" y="2095500"/>
          <a:ext cx="16009321" cy="1760046"/>
        </p:xfrm>
        <a:graphic>
          <a:graphicData uri="http://schemas.openxmlformats.org/drawingml/2006/table">
            <a:tbl>
              <a:tblPr/>
              <a:tblGrid>
                <a:gridCol w="2039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5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0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30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39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39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06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537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703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9368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37490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32060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632697">
                <a:tc gridSpan="12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2º QUADRIMESTRE DE 2025</a:t>
                      </a:r>
                      <a:endParaRPr lang="en-US" sz="1100" dirty="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763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Solicitantes</a:t>
                      </a:r>
                      <a:endParaRPr lang="en-US" sz="1100" dirty="0"/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PAA</a:t>
                      </a:r>
                      <a:endParaRPr lang="en-US" sz="1100" dirty="0"/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PAI</a:t>
                      </a:r>
                      <a:endParaRPr lang="en-US" sz="1100" dirty="0"/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PSC</a:t>
                      </a:r>
                      <a:endParaRPr lang="en-US" sz="1100" dirty="0"/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PSE</a:t>
                      </a:r>
                      <a:endParaRPr lang="en-US" sz="1100" dirty="0"/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PSIMP</a:t>
                      </a:r>
                      <a:endParaRPr lang="en-US" sz="1100" dirty="0"/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PSM</a:t>
                      </a:r>
                      <a:endParaRPr lang="en-US" sz="1100" dirty="0"/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HR </a:t>
                      </a:r>
                      <a:r>
                        <a:rPr lang="en-US" sz="2100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Paulista</a:t>
                      </a:r>
                      <a:endParaRPr lang="en-US" sz="1100" dirty="0"/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MAT</a:t>
                      </a:r>
                      <a:endParaRPr lang="en-US" sz="1100" dirty="0"/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HMB</a:t>
                      </a:r>
                      <a:endParaRPr lang="en-US" sz="1100" dirty="0"/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OUTROS</a:t>
                      </a:r>
                      <a:endParaRPr lang="en-US" sz="1100" dirty="0"/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TOTAL</a:t>
                      </a:r>
                      <a:endParaRPr lang="en-US" sz="1100" dirty="0"/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55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 Bold" panose="020B0604020202020204" charset="0"/>
                          <a:cs typeface="Arial" panose="020B0604020202020204" pitchFamily="34" charset="0"/>
                        </a:rPr>
                        <a:t>Aceitos</a:t>
                      </a:r>
                      <a:endParaRPr lang="en-US" sz="1100" dirty="0"/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3.115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1.654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722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832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1.461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9.109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624619"/>
              </p:ext>
            </p:extLst>
          </p:nvPr>
        </p:nvGraphicFramePr>
        <p:xfrm>
          <a:off x="2286000" y="4629554"/>
          <a:ext cx="13220699" cy="2500669"/>
        </p:xfrm>
        <a:graphic>
          <a:graphicData uri="http://schemas.openxmlformats.org/drawingml/2006/table">
            <a:tbl>
              <a:tblPr/>
              <a:tblGrid>
                <a:gridCol w="1958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8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70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47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324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143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48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65239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HMB V.CEDIDA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HMB AV.NEURO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HMB AV. CIRURGICA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HMB TELEMEDICINA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HMB TC+EXAMES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HR PAULISTA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HRO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019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1.485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2.440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208">
                <a:tc gridSpan="7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5239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HGC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HGI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SIRESP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 ROTA DOS BANDEIRANTES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CDB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OUTROS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TOTAL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964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9.109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6172200" y="7462070"/>
            <a:ext cx="5562600" cy="397907"/>
            <a:chOff x="0" y="0"/>
            <a:chExt cx="7416800" cy="530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416800" cy="492443"/>
            </a:xfrm>
            <a:custGeom>
              <a:avLst/>
              <a:gdLst/>
              <a:ahLst/>
              <a:cxnLst/>
              <a:rect l="l" t="t" r="r" b="b"/>
              <a:pathLst>
                <a:path w="7416800" h="492443">
                  <a:moveTo>
                    <a:pt x="0" y="0"/>
                  </a:moveTo>
                  <a:lnTo>
                    <a:pt x="7416800" y="0"/>
                  </a:lnTo>
                  <a:lnTo>
                    <a:pt x="7416800" y="492443"/>
                  </a:lnTo>
                  <a:lnTo>
                    <a:pt x="0" y="4924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7416800" cy="5305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16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SERVIÇO DE TELEMEDICINA DO HMB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191241" y="476250"/>
            <a:ext cx="988011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REGULAÇÃO URGÊNCIA E EMERGÊNCIA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72600" y="892371"/>
            <a:ext cx="3937516" cy="44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de 2025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1054642" y="1368228"/>
            <a:ext cx="2271803" cy="373761"/>
            <a:chOff x="0" y="-16531"/>
            <a:chExt cx="3029069" cy="49834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595023" cy="460247"/>
            </a:xfrm>
            <a:custGeom>
              <a:avLst/>
              <a:gdLst/>
              <a:ahLst/>
              <a:cxnLst/>
              <a:rect l="l" t="t" r="r" b="b"/>
              <a:pathLst>
                <a:path w="2595023" h="460247">
                  <a:moveTo>
                    <a:pt x="0" y="0"/>
                  </a:moveTo>
                  <a:lnTo>
                    <a:pt x="2595023" y="0"/>
                  </a:lnTo>
                  <a:lnTo>
                    <a:pt x="2595023" y="460247"/>
                  </a:lnTo>
                  <a:lnTo>
                    <a:pt x="0" y="4602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34046" y="-16531"/>
              <a:ext cx="2595023" cy="4983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59"/>
                </a:lnSpc>
              </a:pPr>
              <a:r>
                <a:rPr lang="en-US" sz="1799" b="1" i="1" dirty="0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Fonte: </a:t>
              </a:r>
              <a:r>
                <a:rPr lang="en-US" sz="1799" b="1" i="1" dirty="0" err="1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Regulação</a:t>
              </a:r>
              <a:endParaRPr lang="en-US" sz="1799" b="1" i="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000909" y="8627086"/>
            <a:ext cx="5287091" cy="1659913"/>
            <a:chOff x="0" y="0"/>
            <a:chExt cx="10516520" cy="330172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8" name="Freeform 28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9" name="Group 9">
            <a:extLst>
              <a:ext uri="{FF2B5EF4-FFF2-40B4-BE49-F238E27FC236}">
                <a16:creationId xmlns:a16="http://schemas.microsoft.com/office/drawing/2014/main" xmlns="" id="{211DE748-AFF1-D0E4-F184-2B704BC1FDA3}"/>
              </a:ext>
            </a:extLst>
          </p:cNvPr>
          <p:cNvGrpSpPr/>
          <p:nvPr/>
        </p:nvGrpSpPr>
        <p:grpSpPr>
          <a:xfrm>
            <a:off x="371262" y="359275"/>
            <a:ext cx="1914738" cy="887010"/>
            <a:chOff x="-1" y="0"/>
            <a:chExt cx="2552983" cy="1182680"/>
          </a:xfrm>
        </p:grpSpPr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DB1EFC0B-2BB6-0FA5-9187-51AF003C7876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3292419A-95CE-B9AC-9CB4-05A17A450A19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3A032D4C-7A53-F2E8-7DDB-E205FCF4EDAA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4EFB2FB9-3FAB-90E1-7E89-8D36F72F496D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3A30017C-53E7-52B6-A2B6-37C130D59EC1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xmlns="" id="{0B61B055-62FD-B0F9-3A6B-281B96937360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1016A080-E0E5-CB23-A495-0597BB1599E5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TextBox 17">
              <a:extLst>
                <a:ext uri="{FF2B5EF4-FFF2-40B4-BE49-F238E27FC236}">
                  <a16:creationId xmlns:a16="http://schemas.microsoft.com/office/drawing/2014/main" xmlns="" id="{D1A06697-E28E-D115-BC26-055D81989E15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38" name="TextBox 18">
              <a:extLst>
                <a:ext uri="{FF2B5EF4-FFF2-40B4-BE49-F238E27FC236}">
                  <a16:creationId xmlns:a16="http://schemas.microsoft.com/office/drawing/2014/main" xmlns="" id="{ECEE32FC-7A7E-E637-0782-DD95B6B05CB0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2DAF7D3C-4FEB-8EDB-8CE9-40E9C40CCB89}"/>
              </a:ext>
            </a:extLst>
          </p:cNvPr>
          <p:cNvSpPr txBox="1"/>
          <p:nvPr/>
        </p:nvSpPr>
        <p:spPr>
          <a:xfrm>
            <a:off x="4559300" y="4198150"/>
            <a:ext cx="9144000" cy="38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4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DISTRIBUIÇÃO POR HOSPITAL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4611E69F-BC35-8EAB-ACDF-5F152BD81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779077"/>
              </p:ext>
            </p:extLst>
          </p:nvPr>
        </p:nvGraphicFramePr>
        <p:xfrm>
          <a:off x="5096845" y="7859977"/>
          <a:ext cx="8229600" cy="1250758"/>
        </p:xfrm>
        <a:graphic>
          <a:graphicData uri="http://schemas.openxmlformats.org/drawingml/2006/table">
            <a:tbl>
              <a:tblPr/>
              <a:tblGrid>
                <a:gridCol w="2427848">
                  <a:extLst>
                    <a:ext uri="{9D8B030D-6E8A-4147-A177-3AD203B41FA5}">
                      <a16:colId xmlns:a16="http://schemas.microsoft.com/office/drawing/2014/main" xmlns="" val="3084003381"/>
                    </a:ext>
                  </a:extLst>
                </a:gridCol>
                <a:gridCol w="1519480">
                  <a:extLst>
                    <a:ext uri="{9D8B030D-6E8A-4147-A177-3AD203B41FA5}">
                      <a16:colId xmlns:a16="http://schemas.microsoft.com/office/drawing/2014/main" xmlns="" val="4241191388"/>
                    </a:ext>
                  </a:extLst>
                </a:gridCol>
                <a:gridCol w="2442920">
                  <a:extLst>
                    <a:ext uri="{9D8B030D-6E8A-4147-A177-3AD203B41FA5}">
                      <a16:colId xmlns:a16="http://schemas.microsoft.com/office/drawing/2014/main" xmlns="" val="1192260272"/>
                    </a:ext>
                  </a:extLst>
                </a:gridCol>
                <a:gridCol w="1839352">
                  <a:extLst>
                    <a:ext uri="{9D8B030D-6E8A-4147-A177-3AD203B41FA5}">
                      <a16:colId xmlns:a16="http://schemas.microsoft.com/office/drawing/2014/main" xmlns="" val="1197908215"/>
                    </a:ext>
                  </a:extLst>
                </a:gridCol>
              </a:tblGrid>
              <a:tr h="8589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NEUROCIRURGIA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UROLOGIA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CIRURGIA VASCULAR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TOTAL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9382770"/>
                  </a:ext>
                </a:extLst>
              </a:tr>
              <a:tr h="39181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28851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485467-AFA3-C004-BE1A-16E6FF8DF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56B64CF9-5DDF-5955-2859-E285E0F35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424513"/>
              </p:ext>
            </p:extLst>
          </p:nvPr>
        </p:nvGraphicFramePr>
        <p:xfrm>
          <a:off x="1066800" y="2781300"/>
          <a:ext cx="16009321" cy="1992335"/>
        </p:xfrm>
        <a:graphic>
          <a:graphicData uri="http://schemas.openxmlformats.org/drawingml/2006/table">
            <a:tbl>
              <a:tblPr/>
              <a:tblGrid>
                <a:gridCol w="2039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5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0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30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39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39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06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537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2324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12511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32060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632697">
                <a:tc gridSpan="12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SOLICITAÇÕES ENCAMINHADAS POR EQUIPAMENTOS</a:t>
                      </a:r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RECURSOS EFETIVADOS POR EQUIPAMENTO NO 1º QUADRIMESTRE DE 2025</a:t>
                      </a:r>
                      <a:endParaRPr lang="en-US" sz="1100"/>
                    </a:p>
                  </a:txBody>
                  <a:tcPr marL="9526" marR="9526" marT="9526" marB="952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763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EQUIPAMENTO</a:t>
                      </a:r>
                      <a:endParaRPr lang="en-US" sz="1600" dirty="0"/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P.S CAMARGO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P.S ENGENHO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P.S</a:t>
                      </a:r>
                    </a:p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IMPERIAL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P.S MUTINGA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H.R.</a:t>
                      </a:r>
                    </a:p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PAULISTA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MATERNIDADE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HMB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OUTRO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55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Bold" panose="020B060402020202020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600" dirty="0"/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8.106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1.078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3.400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1.313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1.679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2.122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793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682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19.310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16ECEFAA-DAC4-B642-AA62-ED66AA02710B}"/>
              </a:ext>
            </a:extLst>
          </p:cNvPr>
          <p:cNvSpPr/>
          <p:nvPr/>
        </p:nvSpPr>
        <p:spPr>
          <a:xfrm>
            <a:off x="6172200" y="7462070"/>
            <a:ext cx="5562600" cy="369332"/>
          </a:xfrm>
          <a:custGeom>
            <a:avLst/>
            <a:gdLst/>
            <a:ahLst/>
            <a:cxnLst/>
            <a:rect l="l" t="t" r="r" b="b"/>
            <a:pathLst>
              <a:path w="7416800" h="492443">
                <a:moveTo>
                  <a:pt x="0" y="0"/>
                </a:moveTo>
                <a:lnTo>
                  <a:pt x="7416800" y="0"/>
                </a:lnTo>
                <a:lnTo>
                  <a:pt x="7416800" y="492443"/>
                </a:lnTo>
                <a:lnTo>
                  <a:pt x="0" y="49244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pt-BR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B069E689-C490-12A8-4414-4D542CA422B0}"/>
              </a:ext>
            </a:extLst>
          </p:cNvPr>
          <p:cNvSpPr txBox="1"/>
          <p:nvPr/>
        </p:nvSpPr>
        <p:spPr>
          <a:xfrm>
            <a:off x="4191241" y="476250"/>
            <a:ext cx="988011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REGULAÇÃO URGÊNCIA E EMERGÊNCIA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xmlns="" id="{083F776A-C4A2-6C1D-EDDA-ABF6768A7EA2}"/>
              </a:ext>
            </a:extLst>
          </p:cNvPr>
          <p:cNvSpPr txBox="1"/>
          <p:nvPr/>
        </p:nvSpPr>
        <p:spPr>
          <a:xfrm>
            <a:off x="9372600" y="892371"/>
            <a:ext cx="3937516" cy="44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de 2025</a:t>
            </a: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xmlns="" id="{EA1D93FC-8F6F-AC86-B3CE-89A7811399DD}"/>
              </a:ext>
            </a:extLst>
          </p:cNvPr>
          <p:cNvGrpSpPr/>
          <p:nvPr/>
        </p:nvGrpSpPr>
        <p:grpSpPr>
          <a:xfrm>
            <a:off x="11054642" y="1368228"/>
            <a:ext cx="2271803" cy="373761"/>
            <a:chOff x="0" y="-16531"/>
            <a:chExt cx="3029069" cy="498347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xmlns="" id="{2F923157-046C-D3B0-8EAE-0A44B32292B3}"/>
                </a:ext>
              </a:extLst>
            </p:cNvPr>
            <p:cNvSpPr/>
            <p:nvPr/>
          </p:nvSpPr>
          <p:spPr>
            <a:xfrm>
              <a:off x="0" y="0"/>
              <a:ext cx="2595023" cy="460247"/>
            </a:xfrm>
            <a:custGeom>
              <a:avLst/>
              <a:gdLst/>
              <a:ahLst/>
              <a:cxnLst/>
              <a:rect l="l" t="t" r="r" b="b"/>
              <a:pathLst>
                <a:path w="2595023" h="460247">
                  <a:moveTo>
                    <a:pt x="0" y="0"/>
                  </a:moveTo>
                  <a:lnTo>
                    <a:pt x="2595023" y="0"/>
                  </a:lnTo>
                  <a:lnTo>
                    <a:pt x="2595023" y="460247"/>
                  </a:lnTo>
                  <a:lnTo>
                    <a:pt x="0" y="4602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xmlns="" id="{E9ACE729-CC44-8C72-A60C-F6DC94A6EBC8}"/>
                </a:ext>
              </a:extLst>
            </p:cNvPr>
            <p:cNvSpPr txBox="1"/>
            <p:nvPr/>
          </p:nvSpPr>
          <p:spPr>
            <a:xfrm>
              <a:off x="434046" y="-16531"/>
              <a:ext cx="2595023" cy="4983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59"/>
                </a:lnSpc>
              </a:pPr>
              <a:r>
                <a:rPr lang="en-US" sz="1799" b="1" i="1" dirty="0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Fonte: </a:t>
              </a:r>
              <a:r>
                <a:rPr lang="en-US" sz="1799" b="1" i="1" dirty="0" err="1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Regulação</a:t>
              </a:r>
              <a:endParaRPr lang="en-US" sz="1799" b="1" i="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xmlns="" id="{BF694014-5CBE-9BEB-818E-3F9F7E7F0733}"/>
              </a:ext>
            </a:extLst>
          </p:cNvPr>
          <p:cNvGrpSpPr/>
          <p:nvPr/>
        </p:nvGrpSpPr>
        <p:grpSpPr>
          <a:xfrm>
            <a:off x="13000909" y="8627086"/>
            <a:ext cx="5287091" cy="1659913"/>
            <a:chOff x="0" y="0"/>
            <a:chExt cx="10516520" cy="3301724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xmlns="" id="{CB7E549B-4674-3E16-CDCB-0E4391157A2B}"/>
                </a:ext>
              </a:extLst>
            </p:cNvPr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xmlns="" id="{5DB24AE3-236C-229F-1CF9-D249028FCB28}"/>
              </a:ext>
            </a:extLst>
          </p:cNvPr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9" name="Group 9">
            <a:extLst>
              <a:ext uri="{FF2B5EF4-FFF2-40B4-BE49-F238E27FC236}">
                <a16:creationId xmlns:a16="http://schemas.microsoft.com/office/drawing/2014/main" xmlns="" id="{5DC24EED-94AD-C25B-ECEF-85E35A16426E}"/>
              </a:ext>
            </a:extLst>
          </p:cNvPr>
          <p:cNvGrpSpPr/>
          <p:nvPr/>
        </p:nvGrpSpPr>
        <p:grpSpPr>
          <a:xfrm>
            <a:off x="371262" y="359275"/>
            <a:ext cx="1914738" cy="887010"/>
            <a:chOff x="-1" y="0"/>
            <a:chExt cx="2552983" cy="1182680"/>
          </a:xfrm>
        </p:grpSpPr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333EDBFF-5F79-75F4-9729-01F02F4D69C2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433C67BA-7B91-829B-B575-32704EAF89B8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B8309A99-38BC-76CD-F095-C4F62E6686C9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522B93A7-7DA0-932D-1085-0712AA711B8D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B1BD92F0-BCE7-C0D7-B88E-87C54B527EBC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xmlns="" id="{AFAC7B48-2B7C-F69A-AE99-FAC7D869AF11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AB8ED526-F122-75E6-0181-4EF8003375DD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TextBox 17">
              <a:extLst>
                <a:ext uri="{FF2B5EF4-FFF2-40B4-BE49-F238E27FC236}">
                  <a16:creationId xmlns:a16="http://schemas.microsoft.com/office/drawing/2014/main" xmlns="" id="{6A0F7423-3F4F-E016-19CC-FE596155C8CD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38" name="TextBox 18">
              <a:extLst>
                <a:ext uri="{FF2B5EF4-FFF2-40B4-BE49-F238E27FC236}">
                  <a16:creationId xmlns:a16="http://schemas.microsoft.com/office/drawing/2014/main" xmlns="" id="{4FDF6615-D810-5D31-026A-A791ECB8BB76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C09A47F5-C9F3-9019-32C4-4F9F723A8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831517"/>
              </p:ext>
            </p:extLst>
          </p:nvPr>
        </p:nvGraphicFramePr>
        <p:xfrm>
          <a:off x="2760157" y="5999693"/>
          <a:ext cx="12386686" cy="1414157"/>
        </p:xfrm>
        <a:graphic>
          <a:graphicData uri="http://schemas.openxmlformats.org/drawingml/2006/table">
            <a:tbl>
              <a:tblPr/>
              <a:tblGrid>
                <a:gridCol w="2015507">
                  <a:extLst>
                    <a:ext uri="{9D8B030D-6E8A-4147-A177-3AD203B41FA5}">
                      <a16:colId xmlns:a16="http://schemas.microsoft.com/office/drawing/2014/main" xmlns="" val="2020086001"/>
                    </a:ext>
                  </a:extLst>
                </a:gridCol>
                <a:gridCol w="2175680">
                  <a:extLst>
                    <a:ext uri="{9D8B030D-6E8A-4147-A177-3AD203B41FA5}">
                      <a16:colId xmlns:a16="http://schemas.microsoft.com/office/drawing/2014/main" xmlns="" val="798964984"/>
                    </a:ext>
                  </a:extLst>
                </a:gridCol>
                <a:gridCol w="2112277">
                  <a:extLst>
                    <a:ext uri="{9D8B030D-6E8A-4147-A177-3AD203B41FA5}">
                      <a16:colId xmlns:a16="http://schemas.microsoft.com/office/drawing/2014/main" xmlns="" val="4112665304"/>
                    </a:ext>
                  </a:extLst>
                </a:gridCol>
                <a:gridCol w="1111198">
                  <a:extLst>
                    <a:ext uri="{9D8B030D-6E8A-4147-A177-3AD203B41FA5}">
                      <a16:colId xmlns:a16="http://schemas.microsoft.com/office/drawing/2014/main" xmlns="" val="3780171676"/>
                    </a:ext>
                  </a:extLst>
                </a:gridCol>
                <a:gridCol w="1711846">
                  <a:extLst>
                    <a:ext uri="{9D8B030D-6E8A-4147-A177-3AD203B41FA5}">
                      <a16:colId xmlns:a16="http://schemas.microsoft.com/office/drawing/2014/main" xmlns="" val="1982423431"/>
                    </a:ext>
                  </a:extLst>
                </a:gridCol>
                <a:gridCol w="1187948">
                  <a:extLst>
                    <a:ext uri="{9D8B030D-6E8A-4147-A177-3AD203B41FA5}">
                      <a16:colId xmlns:a16="http://schemas.microsoft.com/office/drawing/2014/main" xmlns="" val="1140922357"/>
                    </a:ext>
                  </a:extLst>
                </a:gridCol>
                <a:gridCol w="1121206">
                  <a:extLst>
                    <a:ext uri="{9D8B030D-6E8A-4147-A177-3AD203B41FA5}">
                      <a16:colId xmlns:a16="http://schemas.microsoft.com/office/drawing/2014/main" xmlns="" val="1859298967"/>
                    </a:ext>
                  </a:extLst>
                </a:gridCol>
                <a:gridCol w="951024">
                  <a:extLst>
                    <a:ext uri="{9D8B030D-6E8A-4147-A177-3AD203B41FA5}">
                      <a16:colId xmlns:a16="http://schemas.microsoft.com/office/drawing/2014/main" xmlns="" val="1254287126"/>
                    </a:ext>
                  </a:extLst>
                </a:gridCol>
              </a:tblGrid>
              <a:tr h="491585">
                <a:tc gridSpan="8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 SOLICITAÇÕES DISTRIBUIDAS POR MUNICÍPIO</a:t>
                      </a:r>
                    </a:p>
                  </a:txBody>
                  <a:tcPr marL="6658" marR="6658" marT="6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4952"/>
                  </a:ext>
                </a:extLst>
              </a:tr>
              <a:tr h="461286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MUNICÍPIO</a:t>
                      </a:r>
                    </a:p>
                  </a:txBody>
                  <a:tcPr marL="6658" marR="6658" marT="6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BARUERI</a:t>
                      </a:r>
                    </a:p>
                  </a:txBody>
                  <a:tcPr marL="6658" marR="6658" marT="6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ITAPEVI</a:t>
                      </a:r>
                    </a:p>
                  </a:txBody>
                  <a:tcPr marL="6658" marR="6658" marT="6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JANDIRA</a:t>
                      </a:r>
                    </a:p>
                  </a:txBody>
                  <a:tcPr marL="6658" marR="6658" marT="6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CARAPICUIBA</a:t>
                      </a:r>
                    </a:p>
                  </a:txBody>
                  <a:tcPr marL="6658" marR="6658" marT="6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OSASCO</a:t>
                      </a:r>
                    </a:p>
                  </a:txBody>
                  <a:tcPr marL="6658" marR="6658" marT="6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</a:t>
                      </a:r>
                    </a:p>
                  </a:txBody>
                  <a:tcPr marL="6658" marR="6658" marT="6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658" marR="6658" marT="6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3773604"/>
                  </a:ext>
                </a:extLst>
              </a:tr>
              <a:tr h="461286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658" marR="6658" marT="6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13.381</a:t>
                      </a:r>
                    </a:p>
                  </a:txBody>
                  <a:tcPr marL="6658" marR="6658" marT="6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737</a:t>
                      </a:r>
                    </a:p>
                  </a:txBody>
                  <a:tcPr marL="6658" marR="6658" marT="6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893</a:t>
                      </a:r>
                    </a:p>
                  </a:txBody>
                  <a:tcPr marL="6658" marR="6658" marT="6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2.060</a:t>
                      </a:r>
                    </a:p>
                  </a:txBody>
                  <a:tcPr marL="6658" marR="6658" marT="6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1.720</a:t>
                      </a:r>
                    </a:p>
                  </a:txBody>
                  <a:tcPr marL="6658" marR="6658" marT="6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519</a:t>
                      </a:r>
                    </a:p>
                  </a:txBody>
                  <a:tcPr marL="6658" marR="6658" marT="6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19.310</a:t>
                      </a:r>
                    </a:p>
                  </a:txBody>
                  <a:tcPr marL="6658" marR="6658" marT="6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5591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55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5FED336-AC1B-2441-AA9E-DB18B4B2B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645D08EB-544D-30B7-0CA1-180E57E587AE}"/>
              </a:ext>
            </a:extLst>
          </p:cNvPr>
          <p:cNvSpPr/>
          <p:nvPr/>
        </p:nvSpPr>
        <p:spPr>
          <a:xfrm>
            <a:off x="762000" y="9182100"/>
            <a:ext cx="4141540" cy="776539"/>
          </a:xfrm>
          <a:custGeom>
            <a:avLst/>
            <a:gdLst/>
            <a:ahLst/>
            <a:cxnLst/>
            <a:rect l="l" t="t" r="r" b="b"/>
            <a:pathLst>
              <a:path w="4141540" h="776539">
                <a:moveTo>
                  <a:pt x="0" y="0"/>
                </a:moveTo>
                <a:lnTo>
                  <a:pt x="4141540" y="0"/>
                </a:lnTo>
                <a:lnTo>
                  <a:pt x="4141540" y="776539"/>
                </a:lnTo>
                <a:lnTo>
                  <a:pt x="0" y="776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BABBFB41-D5E5-2A0F-CA36-7030894CB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9376305"/>
              </p:ext>
            </p:extLst>
          </p:nvPr>
        </p:nvGraphicFramePr>
        <p:xfrm>
          <a:off x="2209800" y="800100"/>
          <a:ext cx="13792200" cy="784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0E5D8F76-BF17-F2E7-8D50-1D5FC968BF79}"/>
              </a:ext>
            </a:extLst>
          </p:cNvPr>
          <p:cNvGrpSpPr/>
          <p:nvPr/>
        </p:nvGrpSpPr>
        <p:grpSpPr>
          <a:xfrm>
            <a:off x="13000910" y="8627086"/>
            <a:ext cx="5287091" cy="1659913"/>
            <a:chOff x="0" y="0"/>
            <a:chExt cx="10516520" cy="330172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8F6F2FE1-2861-3966-83EA-920CE71F4FC3}"/>
                </a:ext>
              </a:extLst>
            </p:cNvPr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22">
            <a:extLst>
              <a:ext uri="{FF2B5EF4-FFF2-40B4-BE49-F238E27FC236}">
                <a16:creationId xmlns:a16="http://schemas.microsoft.com/office/drawing/2014/main" xmlns="" id="{6F5636C9-B1E9-E008-74A0-2C1B9D3AE3A3}"/>
              </a:ext>
            </a:extLst>
          </p:cNvPr>
          <p:cNvSpPr txBox="1"/>
          <p:nvPr/>
        </p:nvSpPr>
        <p:spPr>
          <a:xfrm>
            <a:off x="-3505200" y="520238"/>
            <a:ext cx="12998917" cy="112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1" dirty="0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ORGANOGRAMA </a:t>
            </a:r>
          </a:p>
          <a:p>
            <a:pPr algn="ctr">
              <a:lnSpc>
                <a:spcPts val="4479"/>
              </a:lnSpc>
            </a:pPr>
            <a:r>
              <a:rPr lang="en-US" sz="3199" b="1" dirty="0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SECRETARIA DE SAÚDE</a:t>
            </a:r>
          </a:p>
        </p:txBody>
      </p:sp>
    </p:spTree>
    <p:extLst>
      <p:ext uri="{BB962C8B-B14F-4D97-AF65-F5344CB8AC3E}">
        <p14:creationId xmlns:p14="http://schemas.microsoft.com/office/powerpoint/2010/main" val="1162594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360184"/>
              </p:ext>
            </p:extLst>
          </p:nvPr>
        </p:nvGraphicFramePr>
        <p:xfrm>
          <a:off x="1147760" y="2173516"/>
          <a:ext cx="4872040" cy="5178809"/>
        </p:xfrm>
        <a:graphic>
          <a:graphicData uri="http://schemas.openxmlformats.org/drawingml/2006/table">
            <a:tbl>
              <a:tblPr/>
              <a:tblGrid>
                <a:gridCol w="3929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2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7687">
                <a:tc gridSpan="2"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CENTRO DE SAÚDE FUNCIONAL - CSF</a:t>
                      </a:r>
                      <a:endParaRPr lang="en-US" sz="1100" dirty="0"/>
                    </a:p>
                  </a:txBody>
                  <a:tcPr marL="54557" marR="54557" marT="54557" marB="545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CENTRO DE SAÚDE FUNCIONAL - CSF</a:t>
                      </a:r>
                      <a:endParaRPr lang="en-US" sz="1100"/>
                    </a:p>
                  </a:txBody>
                  <a:tcPr marL="54557" marR="54557" marT="54557" marB="545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687"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ESPECIALIDADE</a:t>
                      </a:r>
                      <a:endParaRPr lang="en-US" sz="1100"/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TOTAL</a:t>
                      </a:r>
                      <a:endParaRPr lang="en-US" sz="1100" dirty="0"/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687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Triagem</a:t>
                      </a:r>
                      <a:endParaRPr lang="en-US" sz="11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1.585</a:t>
                      </a:r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1939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Fisioterapia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ortopédica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(Individual +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grupo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)</a:t>
                      </a:r>
                      <a:endParaRPr lang="en-US" sz="11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21.086</a:t>
                      </a:r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7687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Fisioterapia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neurológica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endParaRPr lang="en-US" sz="11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653</a:t>
                      </a:r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687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Fisioterapia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respiratória</a:t>
                      </a:r>
                      <a:endParaRPr lang="en-US" sz="11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106</a:t>
                      </a:r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687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Terapia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ocupacional</a:t>
                      </a:r>
                      <a:endParaRPr lang="en-US" sz="11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1.390</a:t>
                      </a:r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7687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Acupuntura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/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auriculoterapia</a:t>
                      </a:r>
                      <a:endParaRPr lang="en-US" sz="11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774</a:t>
                      </a:r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7687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Fonoaudiologia</a:t>
                      </a:r>
                      <a:endParaRPr lang="en-US" sz="11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354</a:t>
                      </a:r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7687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Serviço social</a:t>
                      </a:r>
                      <a:endParaRPr lang="en-US" sz="11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108</a:t>
                      </a:r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7687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1" dirty="0">
                          <a:latin typeface="Calibri (MS)" panose="020B0604020202020204" charset="0"/>
                          <a:cs typeface="Calibri (MS)" panose="020B0604020202020204" charset="0"/>
                        </a:rPr>
                        <a:t>26.056</a:t>
                      </a:r>
                    </a:p>
                  </a:txBody>
                  <a:tcPr marL="54557" marR="54557" marT="54557" marB="545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873234"/>
              </p:ext>
            </p:extLst>
          </p:nvPr>
        </p:nvGraphicFramePr>
        <p:xfrm>
          <a:off x="6477000" y="2161920"/>
          <a:ext cx="5016500" cy="5035185"/>
        </p:xfrm>
        <a:graphic>
          <a:graphicData uri="http://schemas.openxmlformats.org/drawingml/2006/table">
            <a:tbl>
              <a:tblPr/>
              <a:tblGrid>
                <a:gridCol w="33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1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855">
                <a:tc gridSpan="2"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CENTRO ESPECIALIZADO EM REABILITAÇÃO - CER</a:t>
                      </a:r>
                      <a:endParaRPr lang="en-US" sz="1100" dirty="0"/>
                    </a:p>
                  </a:txBody>
                  <a:tcPr marL="11986" marR="11986" marT="11986" marB="1198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CENTRO ESPECIALIZADO EM REABILITAÇÃO - CER</a:t>
                      </a:r>
                      <a:endParaRPr lang="en-US" sz="1100"/>
                    </a:p>
                  </a:txBody>
                  <a:tcPr marL="11986" marR="11986" marT="11986" marB="1198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855"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Especialidade</a:t>
                      </a:r>
                      <a:endParaRPr lang="en-US" sz="1100"/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2"/>
                        </a:lnSpc>
                        <a:defRPr/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TOTAL</a:t>
                      </a:r>
                      <a:endParaRPr lang="en-US" sz="1100"/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855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Enfermeiro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174</a:t>
                      </a: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855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Fisiatra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426</a:t>
                      </a: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855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Fisioterapeuta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720</a:t>
                      </a: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925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Fonoaudiologia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5.092</a:t>
                      </a: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855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Nutrição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629</a:t>
                      </a: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855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Ortopedia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190</a:t>
                      </a: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1855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Psicologia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2.965</a:t>
                      </a: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855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Técnico de Enfermagem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2.989</a:t>
                      </a: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1855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Terapeuta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ocupacional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3.495</a:t>
                      </a: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1855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Assistente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social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 smtClean="0">
                          <a:latin typeface="Calibri (MS)" panose="020B0604020202020204" charset="0"/>
                          <a:cs typeface="Calibri (MS)" panose="020B0604020202020204" charset="0"/>
                        </a:rPr>
                        <a:t>364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1855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 (MS)" panose="020B0604020202020204" charset="0"/>
                          <a:ea typeface="Calibri (MS) Bold"/>
                          <a:cs typeface="Calibri (MS)" panose="020B0604020202020204" charset="0"/>
                          <a:sym typeface="Calibri (MS) Bold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1" dirty="0">
                          <a:latin typeface="Calibri (MS)" panose="020B0604020202020204" charset="0"/>
                          <a:cs typeface="Calibri (MS)" panose="020B0604020202020204" charset="0"/>
                        </a:rPr>
                        <a:t>17.115</a:t>
                      </a:r>
                    </a:p>
                  </a:txBody>
                  <a:tcPr marL="11986" marR="11986" marT="11986" marB="119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654486"/>
              </p:ext>
            </p:extLst>
          </p:nvPr>
        </p:nvGraphicFramePr>
        <p:xfrm>
          <a:off x="1700618" y="7603657"/>
          <a:ext cx="3729037" cy="1018382"/>
        </p:xfrm>
        <a:graphic>
          <a:graphicData uri="http://schemas.openxmlformats.org/drawingml/2006/table">
            <a:tbl>
              <a:tblPr/>
              <a:tblGrid>
                <a:gridCol w="2066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2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4699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Triagem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Presencial</a:t>
                      </a:r>
                      <a:endParaRPr lang="en-US" sz="1100" dirty="0"/>
                    </a:p>
                  </a:txBody>
                  <a:tcPr marL="50460" marR="50460" marT="50460" marB="504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E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1.521</a:t>
                      </a:r>
                    </a:p>
                  </a:txBody>
                  <a:tcPr marL="50460" marR="50460" marT="50460" marB="504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683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Triagem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falta</a:t>
                      </a:r>
                      <a:endParaRPr lang="en-US" sz="1100" dirty="0"/>
                    </a:p>
                  </a:txBody>
                  <a:tcPr marL="50460" marR="50460" marT="50460" marB="504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E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911</a:t>
                      </a:r>
                    </a:p>
                  </a:txBody>
                  <a:tcPr marL="50460" marR="50460" marT="50460" marB="504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072887"/>
              </p:ext>
            </p:extLst>
          </p:nvPr>
        </p:nvGraphicFramePr>
        <p:xfrm>
          <a:off x="12725400" y="2173516"/>
          <a:ext cx="4025900" cy="3667609"/>
        </p:xfrm>
        <a:graphic>
          <a:graphicData uri="http://schemas.openxmlformats.org/drawingml/2006/table">
            <a:tbl>
              <a:tblPr/>
              <a:tblGrid>
                <a:gridCol w="2710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5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6976">
                <a:tc gridSpan="2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CONSULTÓRIO NA RUA</a:t>
                      </a:r>
                      <a:endParaRPr lang="en-US" sz="1100" dirty="0"/>
                    </a:p>
                  </a:txBody>
                  <a:tcPr marL="9099" marR="9099" marT="9099" marB="9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CONSULTÓRIO NA RUA</a:t>
                      </a:r>
                      <a:endParaRPr lang="en-US" sz="1100"/>
                    </a:p>
                  </a:txBody>
                  <a:tcPr marL="9099" marR="9099" marT="9099" marB="9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961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Especialidade</a:t>
                      </a:r>
                      <a:endParaRPr lang="en-US" sz="1100"/>
                    </a:p>
                  </a:txBody>
                  <a:tcPr marL="9099" marR="9099" marT="9099" marB="9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Total </a:t>
                      </a:r>
                      <a:endParaRPr lang="en-US" sz="1100"/>
                    </a:p>
                  </a:txBody>
                  <a:tcPr marL="9099" marR="9099" marT="9099" marB="9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863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Serviço social</a:t>
                      </a:r>
                      <a:endParaRPr lang="en-US" sz="1100" dirty="0"/>
                    </a:p>
                  </a:txBody>
                  <a:tcPr marL="9099" marR="9099" marT="9099" marB="9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67</a:t>
                      </a:r>
                    </a:p>
                  </a:txBody>
                  <a:tcPr marL="9099" marR="9099" marT="9099" marB="9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2899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Psicologia</a:t>
                      </a:r>
                      <a:endParaRPr lang="en-US" sz="1050" dirty="0"/>
                    </a:p>
                  </a:txBody>
                  <a:tcPr marL="9099" marR="9099" marT="9099" marB="9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141</a:t>
                      </a:r>
                    </a:p>
                  </a:txBody>
                  <a:tcPr marL="9099" marR="9099" marT="9099" marB="9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501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Técnico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enfermagem</a:t>
                      </a:r>
                      <a:endParaRPr lang="en-US" sz="1050" dirty="0"/>
                    </a:p>
                  </a:txBody>
                  <a:tcPr marL="9099" marR="9099" marT="9099" marB="9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90</a:t>
                      </a:r>
                    </a:p>
                  </a:txBody>
                  <a:tcPr marL="9099" marR="9099" marT="9099" marB="9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Terapeuta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ocupacional</a:t>
                      </a:r>
                      <a:endParaRPr lang="en-US" sz="1050" dirty="0"/>
                    </a:p>
                  </a:txBody>
                  <a:tcPr marL="9099" marR="9099" marT="9099" marB="9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191</a:t>
                      </a:r>
                    </a:p>
                  </a:txBody>
                  <a:tcPr marL="9099" marR="9099" marT="9099" marB="9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009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9099" marR="9099" marT="9099" marB="9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latin typeface="Calibri (MS)" panose="020B0604020202020204" charset="0"/>
                          <a:cs typeface="Calibri (MS)" panose="020B0604020202020204" charset="0"/>
                        </a:rPr>
                        <a:t>489</a:t>
                      </a:r>
                    </a:p>
                  </a:txBody>
                  <a:tcPr marL="9099" marR="9099" marT="9099" marB="9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13868400" y="1243597"/>
            <a:ext cx="1475521" cy="414863"/>
            <a:chOff x="0" y="0"/>
            <a:chExt cx="1967361" cy="5531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30400" cy="492443"/>
            </a:xfrm>
            <a:custGeom>
              <a:avLst/>
              <a:gdLst/>
              <a:ahLst/>
              <a:cxnLst/>
              <a:rect l="l" t="t" r="r" b="b"/>
              <a:pathLst>
                <a:path w="1930400" h="492443">
                  <a:moveTo>
                    <a:pt x="0" y="0"/>
                  </a:moveTo>
                  <a:lnTo>
                    <a:pt x="1930400" y="0"/>
                  </a:lnTo>
                  <a:lnTo>
                    <a:pt x="1930400" y="492443"/>
                  </a:lnTo>
                  <a:lnTo>
                    <a:pt x="0" y="4924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6961" y="22608"/>
              <a:ext cx="1930400" cy="5305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60"/>
                </a:lnSpc>
              </a:pPr>
              <a:r>
                <a:rPr lang="en-US" sz="1800" b="1" i="1" dirty="0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Fonte: SISS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000909" y="8627086"/>
            <a:ext cx="5287091" cy="1659913"/>
            <a:chOff x="0" y="0"/>
            <a:chExt cx="10516520" cy="33017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1" name="Freeform 21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TextBox 22"/>
          <p:cNvSpPr txBox="1"/>
          <p:nvPr/>
        </p:nvSpPr>
        <p:spPr>
          <a:xfrm>
            <a:off x="4203941" y="323931"/>
            <a:ext cx="10727108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4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1288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COORDENADORIA DE ASSISTÊNCIA ESPECIALIZADA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91800" y="802650"/>
            <a:ext cx="4563667" cy="44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2025</a:t>
            </a:r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xmlns="" id="{3146182A-1D4D-7236-9903-3B9E8AB02630}"/>
              </a:ext>
            </a:extLst>
          </p:cNvPr>
          <p:cNvGrpSpPr/>
          <p:nvPr/>
        </p:nvGrpSpPr>
        <p:grpSpPr>
          <a:xfrm>
            <a:off x="477711" y="525983"/>
            <a:ext cx="1914738" cy="887010"/>
            <a:chOff x="-1" y="0"/>
            <a:chExt cx="2552983" cy="1182680"/>
          </a:xfrm>
        </p:grpSpPr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xmlns="" id="{109BF297-DF69-1065-E5AE-CC1A132B5F5B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xmlns="" id="{033AFA9B-FD4A-BEE1-B884-170609E7C05A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xmlns="" id="{EC3751A5-58FE-40F8-B214-268E39ED974B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xmlns="" id="{245EDEC0-823C-DDA0-1809-2FEE348A8894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xmlns="" id="{55F22837-1A19-3B5C-7BA3-44035B9697D3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xmlns="" id="{510BE25E-766B-9B52-48C3-F75C3E49A1B0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xmlns="" id="{21E1C68B-BAF8-0985-B521-F504DF77EA36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Box 17">
              <a:extLst>
                <a:ext uri="{FF2B5EF4-FFF2-40B4-BE49-F238E27FC236}">
                  <a16:creationId xmlns:a16="http://schemas.microsoft.com/office/drawing/2014/main" xmlns="" id="{968CCA0F-BB22-80BD-F9FB-B59476BFC151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33" name="TextBox 18">
              <a:extLst>
                <a:ext uri="{FF2B5EF4-FFF2-40B4-BE49-F238E27FC236}">
                  <a16:creationId xmlns:a16="http://schemas.microsoft.com/office/drawing/2014/main" xmlns="" id="{E04DBC30-A569-DFD7-3A11-45C4AA3179CE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79726"/>
              </p:ext>
            </p:extLst>
          </p:nvPr>
        </p:nvGraphicFramePr>
        <p:xfrm>
          <a:off x="10452027" y="388895"/>
          <a:ext cx="5477592" cy="9348546"/>
        </p:xfrm>
        <a:graphic>
          <a:graphicData uri="http://schemas.openxmlformats.org/drawingml/2006/table">
            <a:tbl>
              <a:tblPr/>
              <a:tblGrid>
                <a:gridCol w="3915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2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065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"/>
                          <a:ea typeface="Calibri (MS) Bold"/>
                          <a:cs typeface="Calibri (MS) Bold"/>
                          <a:sym typeface="Calibri (MS) Bold"/>
                        </a:rPr>
                        <a:t>CENTRO DE ESPECIALIDADES LUIZ MARIA BARLETTA-</a:t>
                      </a:r>
                      <a:endParaRPr lang="en-US" sz="1800" dirty="0">
                        <a:latin typeface="Arial 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"/>
                          <a:ea typeface="Calibri (MS) Bold"/>
                          <a:cs typeface="Calibri (MS) Bold"/>
                          <a:sym typeface="Calibri (MS) Bold"/>
                        </a:rPr>
                        <a:t>Total </a:t>
                      </a:r>
                      <a:endParaRPr lang="en-US" sz="1800" dirty="0">
                        <a:latin typeface="Arial 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Alergologia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0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98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Cardiologia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smtClean="0">
                          <a:latin typeface="Arial "/>
                          <a:cs typeface="Calibri (MS)" panose="020B0604020202020204" charset="0"/>
                        </a:rPr>
                        <a:t>4.109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Cirurgia Vascular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1.567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Coloproctologia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968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Consulta clínica (especializada)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1.442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Dermatologia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5.232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Endocrinologia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5.641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Enfermeiro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1.534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Fisiatra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294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Fisioterapia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1.168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Gastroenterologia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1.175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Mastologista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1.209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Nefrologista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756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Neurologia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5.161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Nutrição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965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Oftalmologia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5.852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Ortopedia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8.604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Otorrinolaringologia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5.160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Pneumologia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3.625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Procedimentos enfermagem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10.420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Psicologia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930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Radiologia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2.552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Reumatologia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2.136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Terapeuta ocupacional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324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Serviço social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400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3261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Urologia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0" dirty="0" smtClean="0">
                          <a:latin typeface="Arial "/>
                          <a:cs typeface="Calibri (MS)" panose="020B0604020202020204" charset="0"/>
                        </a:rPr>
                        <a:t>2.385</a:t>
                      </a:r>
                      <a:endParaRPr lang="en-US" sz="1800" b="0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410780"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"/>
                          <a:ea typeface="Calibri (MS) Bold"/>
                          <a:cs typeface="Calibri (MS) Bold"/>
                          <a:sym typeface="Calibri (MS) Bold"/>
                        </a:rPr>
                        <a:t> TOTAL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800" b="1" dirty="0" smtClean="0">
                          <a:latin typeface="Arial "/>
                          <a:cs typeface="Calibri (MS)" panose="020B0604020202020204" charset="0"/>
                        </a:rPr>
                        <a:t>73.609</a:t>
                      </a:r>
                      <a:endParaRPr lang="en-US" sz="1800" b="1" dirty="0">
                        <a:latin typeface="Arial "/>
                        <a:cs typeface="Calibri (MS)" panose="020B0604020202020204" charset="0"/>
                      </a:endParaRPr>
                    </a:p>
                  </a:txBody>
                  <a:tcPr marL="6076" marR="6076" marT="6076" marB="60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777884"/>
              </p:ext>
            </p:extLst>
          </p:nvPr>
        </p:nvGraphicFramePr>
        <p:xfrm>
          <a:off x="2733036" y="2348221"/>
          <a:ext cx="4406900" cy="5162550"/>
        </p:xfrm>
        <a:graphic>
          <a:graphicData uri="http://schemas.openxmlformats.org/drawingml/2006/table">
            <a:tbl>
              <a:tblPr/>
              <a:tblGrid>
                <a:gridCol w="3249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7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4371">
                <a:tc gridSpan="2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"/>
                          <a:ea typeface="Calibri (MS) Bold"/>
                          <a:cs typeface="Calibri (MS) Bold"/>
                          <a:sym typeface="Calibri (MS) Bold"/>
                        </a:rPr>
                        <a:t>SERVIÇO DE ATENDIMENTO ESPECIALIZADO (SAE) MARIA JOSÉ ESTEVANATO</a:t>
                      </a:r>
                      <a:endParaRPr lang="en-US" sz="1100" dirty="0">
                        <a:latin typeface="Arial 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SERVIÇO DE ATENDIMENTO ESPECIALIZADO (SAE) MARIA JOSÉ ESTEVANATO</a:t>
                      </a:r>
                      <a:endParaRPr lang="en-US" sz="1100"/>
                    </a:p>
                    <a:p>
                      <a:pPr algn="ctr">
                        <a:lnSpc>
                          <a:spcPts val="1920"/>
                        </a:lnSpc>
                      </a:pP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 "/>
                          <a:ea typeface="Calibri (MS) Bold"/>
                          <a:cs typeface="Calibri (MS) Bold"/>
                          <a:sym typeface="Calibri (MS) Bold"/>
                        </a:rPr>
                        <a:t>Especialidades</a:t>
                      </a:r>
                      <a:endParaRPr lang="en-US" sz="1100" dirty="0">
                        <a:latin typeface="Arial 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 "/>
                          <a:ea typeface="Calibri (MS) Bold"/>
                          <a:cs typeface="Calibri (MS) Bold"/>
                          <a:sym typeface="Calibri (MS) Bold"/>
                        </a:rPr>
                        <a:t>Total</a:t>
                      </a:r>
                      <a:endParaRPr lang="en-US" sz="1100">
                        <a:latin typeface="Arial 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Serviço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 Social</a:t>
                      </a:r>
                      <a:endParaRPr lang="en-US" sz="1800" dirty="0">
                        <a:latin typeface="Arial 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920"/>
                        </a:lnSpc>
                        <a:defRPr/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364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Dermatologia</a:t>
                      </a:r>
                      <a:endParaRPr lang="en-US" sz="1800" dirty="0">
                        <a:latin typeface="Arial 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920"/>
                        </a:lnSpc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3.374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Enfermeiro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 SAE/CTA</a:t>
                      </a:r>
                      <a:endParaRPr lang="en-US" sz="1800" dirty="0">
                        <a:latin typeface="Arial 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920"/>
                        </a:lnSpc>
                        <a:defRPr/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262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Ginecologia</a:t>
                      </a:r>
                      <a:endParaRPr lang="en-US" sz="1800" dirty="0">
                        <a:latin typeface="Arial 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920"/>
                        </a:lnSpc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1.816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Infectologia</a:t>
                      </a:r>
                      <a:endParaRPr lang="en-US" sz="1800" dirty="0">
                        <a:latin typeface="Arial 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920"/>
                        </a:lnSpc>
                        <a:defRPr/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276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Nutrição</a:t>
                      </a:r>
                      <a:endParaRPr lang="en-US" sz="1800" dirty="0">
                        <a:latin typeface="Arial 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920"/>
                        </a:lnSpc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2.024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 Odontologia</a:t>
                      </a:r>
                      <a:endParaRPr lang="en-US" sz="1800" dirty="0">
                        <a:latin typeface="Arial 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920"/>
                        </a:lnSpc>
                        <a:defRPr/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Psicologia</a:t>
                      </a:r>
                      <a:endParaRPr lang="en-US" sz="1800" dirty="0">
                        <a:latin typeface="Arial 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20"/>
                        </a:lnSpc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47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Urologista</a:t>
                      </a:r>
                      <a:endParaRPr lang="en-US" sz="1800" dirty="0">
                        <a:latin typeface="Arial 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 smtClean="0">
                          <a:latin typeface="Arial "/>
                        </a:rPr>
                        <a:t>118</a:t>
                      </a:r>
                      <a:endParaRPr lang="en-US" sz="1800" dirty="0">
                        <a:latin typeface="Arial 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Procedimento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 de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enfermagem</a:t>
                      </a:r>
                      <a:endParaRPr lang="en-US" sz="1800" dirty="0">
                        <a:latin typeface="Arial 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 smtClean="0">
                          <a:latin typeface="Arial "/>
                        </a:rPr>
                        <a:t>353</a:t>
                      </a:r>
                      <a:endParaRPr lang="en-US" sz="1800" dirty="0">
                        <a:latin typeface="Arial 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"/>
                          <a:cs typeface="Calibri (MS) Bold"/>
                          <a:sym typeface="Calibri (MS) Bold"/>
                        </a:rPr>
                        <a:t> TOTAL</a:t>
                      </a:r>
                      <a:endParaRPr lang="en-US" sz="1100" dirty="0">
                        <a:latin typeface="Arial 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b="1" dirty="0" smtClean="0">
                          <a:latin typeface="Arial "/>
                        </a:rPr>
                        <a:t>8.690</a:t>
                      </a:r>
                      <a:endParaRPr lang="en-US" sz="1800" b="1" dirty="0">
                        <a:latin typeface="Arial 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779016"/>
              </p:ext>
            </p:extLst>
          </p:nvPr>
        </p:nvGraphicFramePr>
        <p:xfrm>
          <a:off x="2735566" y="7991012"/>
          <a:ext cx="4406900" cy="792915"/>
        </p:xfrm>
        <a:graphic>
          <a:graphicData uri="http://schemas.openxmlformats.org/drawingml/2006/table">
            <a:tbl>
              <a:tblPr/>
              <a:tblGrid>
                <a:gridCol w="2183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38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2933">
                <a:tc gridSpan="2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"/>
                          <a:ea typeface="Calibri (MS) Bold"/>
                          <a:cs typeface="Calibri (MS) Bold"/>
                          <a:sym typeface="Calibri (MS) Bold"/>
                        </a:rPr>
                        <a:t>ATENDIMENTO ADMINISTRATIVO AMBULATÓRIO </a:t>
                      </a:r>
                      <a:endParaRPr lang="en-US" sz="1800" dirty="0">
                        <a:latin typeface="Arial "/>
                      </a:endParaRP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ATENDIMENTO ADMINISTRATIVO AMBULATÓRIO </a:t>
                      </a:r>
                      <a:endParaRPr lang="en-US" sz="1100"/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267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 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 "/>
                          <a:ea typeface="Calibri (MS)"/>
                          <a:cs typeface="Calibri (MS)"/>
                          <a:sym typeface="Calibri (MS)"/>
                        </a:rPr>
                        <a:t>Recepção</a:t>
                      </a:r>
                      <a:endParaRPr lang="en-US" sz="1600" b="0" dirty="0">
                        <a:latin typeface="Arial "/>
                      </a:endParaRP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b="1" dirty="0">
                          <a:latin typeface="Arial "/>
                        </a:rPr>
                        <a:t>5.516</a:t>
                      </a: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Freeform 15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6" name="Group 16"/>
          <p:cNvGrpSpPr/>
          <p:nvPr/>
        </p:nvGrpSpPr>
        <p:grpSpPr>
          <a:xfrm>
            <a:off x="6933801" y="1914026"/>
            <a:ext cx="1447800" cy="369332"/>
            <a:chOff x="0" y="0"/>
            <a:chExt cx="1930400" cy="4924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30400" cy="492443"/>
            </a:xfrm>
            <a:custGeom>
              <a:avLst/>
              <a:gdLst/>
              <a:ahLst/>
              <a:cxnLst/>
              <a:rect l="l" t="t" r="r" b="b"/>
              <a:pathLst>
                <a:path w="1930400" h="492443">
                  <a:moveTo>
                    <a:pt x="0" y="0"/>
                  </a:moveTo>
                  <a:lnTo>
                    <a:pt x="1930400" y="0"/>
                  </a:lnTo>
                  <a:lnTo>
                    <a:pt x="1930400" y="492443"/>
                  </a:lnTo>
                  <a:lnTo>
                    <a:pt x="0" y="4924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930400" cy="5305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60"/>
                </a:lnSpc>
              </a:pPr>
              <a:r>
                <a:rPr lang="en-US" sz="1800" b="1" i="1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Fonte: SISS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42861" y="542925"/>
            <a:ext cx="7138952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 dirty="0">
                <a:solidFill>
                  <a:srgbClr val="31288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COORDENADORIA DE 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1288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ASSISTÊNCIA ESPECIALIZADA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84130" y="1423885"/>
            <a:ext cx="4664728" cy="44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2025</a:t>
            </a: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xmlns="" id="{B4BB38C5-BFD3-F88D-1918-6B96A14F8F73}"/>
              </a:ext>
            </a:extLst>
          </p:cNvPr>
          <p:cNvGrpSpPr/>
          <p:nvPr/>
        </p:nvGrpSpPr>
        <p:grpSpPr>
          <a:xfrm>
            <a:off x="371262" y="359275"/>
            <a:ext cx="1914738" cy="887010"/>
            <a:chOff x="-1" y="0"/>
            <a:chExt cx="2552983" cy="1182680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xmlns="" id="{2BC9195A-94CC-729E-611C-E71A0B48EA91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xmlns="" id="{DE694996-7D8A-D306-658D-D3EA4095C351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xmlns="" id="{E5C530FB-8E85-B599-A2F8-304057007279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xmlns="" id="{9B708C75-D8E9-6D0C-7C05-6B1CC75D2F08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xmlns="" id="{863D26FF-B001-8316-0EF2-6753D08013C0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xmlns="" id="{C4956F22-F528-8774-08A0-D2A6FEC1B9C5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xmlns="" id="{875B8C94-7086-A7FE-27D1-1F9D5507B919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17">
              <a:extLst>
                <a:ext uri="{FF2B5EF4-FFF2-40B4-BE49-F238E27FC236}">
                  <a16:creationId xmlns:a16="http://schemas.microsoft.com/office/drawing/2014/main" xmlns="" id="{086244C9-C2D2-E5BA-C04B-D18FFAA969E9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30" name="TextBox 18">
              <a:extLst>
                <a:ext uri="{FF2B5EF4-FFF2-40B4-BE49-F238E27FC236}">
                  <a16:creationId xmlns:a16="http://schemas.microsoft.com/office/drawing/2014/main" xmlns="" id="{FF6C7FC2-3C5B-2785-AD82-4F1AA71202CF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496752"/>
              </p:ext>
            </p:extLst>
          </p:nvPr>
        </p:nvGraphicFramePr>
        <p:xfrm>
          <a:off x="1104900" y="2251096"/>
          <a:ext cx="6286500" cy="2505032"/>
        </p:xfrm>
        <a:graphic>
          <a:graphicData uri="http://schemas.openxmlformats.org/drawingml/2006/table">
            <a:tbl>
              <a:tblPr/>
              <a:tblGrid>
                <a:gridCol w="5134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4302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CAPS INFANTIL TRILHA</a:t>
                      </a:r>
                      <a:endParaRPr lang="en-US" sz="1100" dirty="0"/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TOTAL</a:t>
                      </a:r>
                      <a:endParaRPr lang="en-US" sz="1100" dirty="0"/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531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Agendamentos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530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531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Acolhimento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302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531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Primeira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Consulta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217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1531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Retorno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1.419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1531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Faltas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2.251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1531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 </a:t>
                      </a:r>
                      <a:r>
                        <a:rPr lang="en-US" sz="1600" dirty="0" err="1">
                          <a:latin typeface="Calibri (MS)" panose="020B0604020202020204" charset="0"/>
                          <a:cs typeface="Calibri (MS)" panose="020B0604020202020204" charset="0"/>
                        </a:rPr>
                        <a:t>Psiquiatra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500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568021881"/>
                  </a:ext>
                </a:extLst>
              </a:tr>
              <a:tr h="330190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Agendamento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grupos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–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crianças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adolescentes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responsáveis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3.486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8428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 Bold"/>
                          <a:cs typeface="Calibri (MS)" panose="020B0604020202020204" charset="0"/>
                          <a:sym typeface="Calibri (MS) Bold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latin typeface="Calibri (MS)" panose="020B0604020202020204" charset="0"/>
                          <a:cs typeface="Calibri (MS)" panose="020B0604020202020204" charset="0"/>
                        </a:rPr>
                        <a:t>8.705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48347"/>
              </p:ext>
            </p:extLst>
          </p:nvPr>
        </p:nvGraphicFramePr>
        <p:xfrm>
          <a:off x="1028700" y="5375296"/>
          <a:ext cx="5143500" cy="3247336"/>
        </p:xfrm>
        <a:graphic>
          <a:graphicData uri="http://schemas.openxmlformats.org/drawingml/2006/table">
            <a:tbl>
              <a:tblPr/>
              <a:tblGrid>
                <a:gridCol w="3924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7864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CRAD – ATENDIMENTOS</a:t>
                      </a:r>
                      <a:endParaRPr lang="en-US" sz="1100" dirty="0"/>
                    </a:p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ALCOOL E DROGA</a:t>
                      </a: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TOTAL</a:t>
                      </a:r>
                      <a:endParaRPr lang="en-US" sz="1100" dirty="0"/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86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Usuários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1.163</a:t>
                      </a: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292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Acolhimento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em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plantão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técnico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671</a:t>
                      </a: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86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Casos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novos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176</a:t>
                      </a: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86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Famílias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32</a:t>
                      </a: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86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Procedimentos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RAAS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5.615</a:t>
                      </a: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86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Procedimentos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BPAC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220</a:t>
                      </a: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86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Enfermeiro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930</a:t>
                      </a: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9127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Técnico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enfermagem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587</a:t>
                      </a: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86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 Bold"/>
                          <a:cs typeface="Calibri (MS)" panose="020B0604020202020204" charset="0"/>
                          <a:sym typeface="Calibri (MS) Bold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latin typeface="Calibri (MS)" panose="020B0604020202020204" charset="0"/>
                          <a:cs typeface="Calibri (MS)" panose="020B0604020202020204" charset="0"/>
                        </a:rPr>
                        <a:t>9.394</a:t>
                      </a:r>
                    </a:p>
                  </a:txBody>
                  <a:tcPr marL="9524" marR="9524" marT="9524" marB="95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463074"/>
              </p:ext>
            </p:extLst>
          </p:nvPr>
        </p:nvGraphicFramePr>
        <p:xfrm>
          <a:off x="7048500" y="6518296"/>
          <a:ext cx="4559300" cy="2476500"/>
        </p:xfrm>
        <a:graphic>
          <a:graphicData uri="http://schemas.openxmlformats.org/drawingml/2006/table">
            <a:tbl>
              <a:tblPr/>
              <a:tblGrid>
                <a:gridCol w="2536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25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6999">
                <a:tc gridSpan="2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SAUDE MENTAL - UBS’S 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SAUDE MENTAL - UBS'S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999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Especialidade</a:t>
                      </a:r>
                      <a:endParaRPr lang="en-US" sz="1100" b="1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Total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00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Psicologia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latin typeface="Calibri (MS)" panose="020B0604020202020204" charset="0"/>
                          <a:cs typeface="Calibri (MS)" panose="020B0604020202020204" charset="0"/>
                        </a:rPr>
                        <a:t>19.768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00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Psiquitria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490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Terapeuta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ocupacional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00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Fonoaudiologia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799742"/>
              </p:ext>
            </p:extLst>
          </p:nvPr>
        </p:nvGraphicFramePr>
        <p:xfrm>
          <a:off x="12427824" y="6120828"/>
          <a:ext cx="4406900" cy="2824738"/>
        </p:xfrm>
        <a:graphic>
          <a:graphicData uri="http://schemas.openxmlformats.org/drawingml/2006/table">
            <a:tbl>
              <a:tblPr/>
              <a:tblGrid>
                <a:gridCol w="3289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7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7354">
                <a:tc gridSpan="2"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                 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PROGRAMA MATRACA</a:t>
                      </a:r>
                      <a:endParaRPr lang="en-US" sz="16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354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Especialidade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Total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835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Terapeuta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ocupacional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1.145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39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Fonoaudióloga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1.887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91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Psicóloga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1.517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39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Psicopedagoga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1.193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953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 Bold"/>
                          <a:cs typeface="Calibri (MS)" panose="020B0604020202020204" charset="0"/>
                          <a:sym typeface="Calibri (MS) Bold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b="1" dirty="0">
                          <a:latin typeface="Calibri (MS)" panose="020B0604020202020204" charset="0"/>
                          <a:cs typeface="Calibri (MS)" panose="020B0604020202020204" charset="0"/>
                        </a:rPr>
                        <a:t>5.742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Freeform 11"/>
          <p:cNvSpPr/>
          <p:nvPr/>
        </p:nvSpPr>
        <p:spPr>
          <a:xfrm>
            <a:off x="9296400" y="9791700"/>
            <a:ext cx="1600200" cy="369332"/>
          </a:xfrm>
          <a:custGeom>
            <a:avLst/>
            <a:gdLst/>
            <a:ahLst/>
            <a:cxnLst/>
            <a:rect l="l" t="t" r="r" b="b"/>
            <a:pathLst>
              <a:path w="2133600" h="492443">
                <a:moveTo>
                  <a:pt x="0" y="0"/>
                </a:moveTo>
                <a:lnTo>
                  <a:pt x="2133600" y="0"/>
                </a:lnTo>
                <a:lnTo>
                  <a:pt x="2133600" y="492443"/>
                </a:lnTo>
                <a:lnTo>
                  <a:pt x="0" y="49244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pt-BR"/>
          </a:p>
        </p:txBody>
      </p:sp>
      <p:grpSp>
        <p:nvGrpSpPr>
          <p:cNvPr id="23" name="Group 23"/>
          <p:cNvGrpSpPr/>
          <p:nvPr/>
        </p:nvGrpSpPr>
        <p:grpSpPr>
          <a:xfrm>
            <a:off x="13258800" y="8953500"/>
            <a:ext cx="5287091" cy="1659913"/>
            <a:chOff x="0" y="0"/>
            <a:chExt cx="10516520" cy="330172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Freeform 25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6" name="Group 26"/>
          <p:cNvGrpSpPr/>
          <p:nvPr/>
        </p:nvGrpSpPr>
        <p:grpSpPr>
          <a:xfrm>
            <a:off x="13802185" y="1229397"/>
            <a:ext cx="1666415" cy="397907"/>
            <a:chOff x="0" y="-16143"/>
            <a:chExt cx="2221887" cy="5305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30400" cy="492443"/>
            </a:xfrm>
            <a:custGeom>
              <a:avLst/>
              <a:gdLst/>
              <a:ahLst/>
              <a:cxnLst/>
              <a:rect l="l" t="t" r="r" b="b"/>
              <a:pathLst>
                <a:path w="1930400" h="492443">
                  <a:moveTo>
                    <a:pt x="0" y="0"/>
                  </a:moveTo>
                  <a:lnTo>
                    <a:pt x="1930400" y="0"/>
                  </a:lnTo>
                  <a:lnTo>
                    <a:pt x="1930400" y="492443"/>
                  </a:lnTo>
                  <a:lnTo>
                    <a:pt x="0" y="4924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91487" y="-16143"/>
              <a:ext cx="1930400" cy="5305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60"/>
                </a:lnSpc>
              </a:pPr>
              <a:r>
                <a:rPr lang="en-US" sz="1800" b="1" i="1" dirty="0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Fonte: SISS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4203941" y="323931"/>
            <a:ext cx="10727108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31288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COORDENADORIA DE ASSISTÊNCIA ESPECIALIZADA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749483" y="785301"/>
            <a:ext cx="4406900" cy="44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2025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552626" y="1184354"/>
            <a:ext cx="2607469" cy="456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SAÚDE MENTAL</a:t>
            </a:r>
          </a:p>
        </p:txBody>
      </p:sp>
      <p:grpSp>
        <p:nvGrpSpPr>
          <p:cNvPr id="33" name="Group 9">
            <a:extLst>
              <a:ext uri="{FF2B5EF4-FFF2-40B4-BE49-F238E27FC236}">
                <a16:creationId xmlns:a16="http://schemas.microsoft.com/office/drawing/2014/main" xmlns="" id="{DF137A64-61D8-D929-3718-B05AC01BCDB4}"/>
              </a:ext>
            </a:extLst>
          </p:cNvPr>
          <p:cNvGrpSpPr/>
          <p:nvPr/>
        </p:nvGrpSpPr>
        <p:grpSpPr>
          <a:xfrm>
            <a:off x="371262" y="359275"/>
            <a:ext cx="1914738" cy="887010"/>
            <a:chOff x="-1" y="0"/>
            <a:chExt cx="2552983" cy="1182680"/>
          </a:xfrm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xmlns="" id="{83D86305-B5C0-C9F2-47C2-87795979AEE4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xmlns="" id="{9D081FC3-6E88-D759-4722-A78436229DD7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AB08F19F-CC3D-F3D4-D77C-38FCAC695172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DDD61033-461F-4068-115A-FE8B12B11E71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xmlns="" id="{607460A4-26D4-8580-D95E-333CDB8DC476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xmlns="" id="{CEE829E6-FAF1-9906-28EB-3F44D2E7F81F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xmlns="" id="{4E9DA6D3-16F2-FA29-43BF-128857DDB570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TextBox 17">
              <a:extLst>
                <a:ext uri="{FF2B5EF4-FFF2-40B4-BE49-F238E27FC236}">
                  <a16:creationId xmlns:a16="http://schemas.microsoft.com/office/drawing/2014/main" xmlns="" id="{0C0EB631-BE84-10D0-B437-65D0D8563D38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42" name="TextBox 18">
              <a:extLst>
                <a:ext uri="{FF2B5EF4-FFF2-40B4-BE49-F238E27FC236}">
                  <a16:creationId xmlns:a16="http://schemas.microsoft.com/office/drawing/2014/main" xmlns="" id="{8F5CCB95-5DB1-55BD-CB33-E00DD0E7D881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xmlns="" id="{71B1A28D-4474-5F8C-09AC-906259556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928877"/>
              </p:ext>
            </p:extLst>
          </p:nvPr>
        </p:nvGraphicFramePr>
        <p:xfrm>
          <a:off x="8943275" y="2220319"/>
          <a:ext cx="5994400" cy="3019425"/>
        </p:xfrm>
        <a:graphic>
          <a:graphicData uri="http://schemas.openxmlformats.org/drawingml/2006/table">
            <a:tbl>
              <a:tblPr/>
              <a:tblGrid>
                <a:gridCol w="3403600">
                  <a:extLst>
                    <a:ext uri="{9D8B030D-6E8A-4147-A177-3AD203B41FA5}">
                      <a16:colId xmlns:a16="http://schemas.microsoft.com/office/drawing/2014/main" xmlns="" val="411286073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1300593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CAPS ADULTO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436303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Enfermeiro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907603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Medicina interna/clínica geral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0152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Nutrição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856196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Psicologia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784233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Psiquiatria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142353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Técnico de enfermagem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800969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Terapeuta ocupacional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543369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Serviço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68588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43302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3792200" y="1577303"/>
            <a:ext cx="3124200" cy="67490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i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Fonte:  Sistema SISS </a:t>
            </a:r>
            <a:r>
              <a:rPr lang="en-US" sz="1800" b="1" i="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Hospitalar</a:t>
            </a:r>
            <a:endParaRPr lang="en-US" sz="1800" b="1" i="1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3000909" y="8627086"/>
            <a:ext cx="5287091" cy="1659913"/>
            <a:chOff x="0" y="0"/>
            <a:chExt cx="10516520" cy="330172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" name="Freeform 24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5" name="Group 9">
            <a:extLst>
              <a:ext uri="{FF2B5EF4-FFF2-40B4-BE49-F238E27FC236}">
                <a16:creationId xmlns:a16="http://schemas.microsoft.com/office/drawing/2014/main" xmlns="" id="{A567715E-2412-F859-475F-945861295A8B}"/>
              </a:ext>
            </a:extLst>
          </p:cNvPr>
          <p:cNvGrpSpPr/>
          <p:nvPr/>
        </p:nvGrpSpPr>
        <p:grpSpPr>
          <a:xfrm>
            <a:off x="371262" y="359275"/>
            <a:ext cx="1914738" cy="887010"/>
            <a:chOff x="-1" y="0"/>
            <a:chExt cx="2552983" cy="1182680"/>
          </a:xfrm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00C20370-94E5-30EA-B8B4-D6B642D28AA0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8B0C6953-73EA-96B8-F208-3B3768F350C0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xmlns="" id="{AAADC118-DE50-A11C-9D7B-1189292ACE58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xmlns="" id="{4DDB5167-649A-B142-EF9E-D3B518B0FD90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xmlns="" id="{6FE3AE3B-B12F-3C37-31B8-0AB5F08665CC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xmlns="" id="{1AE8544D-04B7-FA6F-16DF-F4D78A65C220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xmlns="" id="{4F40417D-ACC6-37B6-A778-7A07A874606B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xmlns="" id="{E69645BB-CACB-857B-4CE0-DC654021F156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34" name="TextBox 18">
              <a:extLst>
                <a:ext uri="{FF2B5EF4-FFF2-40B4-BE49-F238E27FC236}">
                  <a16:creationId xmlns:a16="http://schemas.microsoft.com/office/drawing/2014/main" xmlns="" id="{1C312576-59A2-EA23-2492-F0E09AB58B2E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82A63CEA-7590-64C4-E27A-334B6729345F}"/>
              </a:ext>
            </a:extLst>
          </p:cNvPr>
          <p:cNvSpPr txBox="1"/>
          <p:nvPr/>
        </p:nvSpPr>
        <p:spPr>
          <a:xfrm>
            <a:off x="4648200" y="174558"/>
            <a:ext cx="12115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buNone/>
            </a:pPr>
            <a:r>
              <a:rPr lang="pt-BR" sz="3200" b="1" i="0" dirty="0">
                <a:solidFill>
                  <a:srgbClr val="31288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HOSPITAL DE RETAGUARDA DO JARDIM PAULISTA </a:t>
            </a:r>
            <a:endParaRPr lang="pt-BR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>
              <a:buNone/>
            </a:pPr>
            <a:r>
              <a:rPr lang="pt-BR" sz="3200" b="1" i="0" dirty="0">
                <a:solidFill>
                  <a:srgbClr val="376092"/>
                </a:solidFill>
                <a:effectLst/>
              </a:rPr>
              <a:t>Vanderson Cesar de Almeida</a:t>
            </a:r>
            <a:endParaRPr lang="pt-BR" sz="3200" dirty="0">
              <a:effectLst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25FF3D3C-5044-C1CF-974B-0A1D0AAED6E2}"/>
              </a:ext>
            </a:extLst>
          </p:cNvPr>
          <p:cNvSpPr txBox="1"/>
          <p:nvPr/>
        </p:nvSpPr>
        <p:spPr>
          <a:xfrm>
            <a:off x="12815958" y="1095440"/>
            <a:ext cx="434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pt-BR" sz="2400" b="1" dirty="0">
                <a:solidFill>
                  <a:srgbClr val="1A8145"/>
                </a:solidFill>
              </a:rPr>
              <a:t>2</a:t>
            </a:r>
            <a:r>
              <a:rPr lang="pt-BR" sz="2400" b="1" i="0" dirty="0">
                <a:solidFill>
                  <a:srgbClr val="1A8145"/>
                </a:solidFill>
                <a:effectLst/>
              </a:rPr>
              <a:t>º Quadrimestre de 2025</a:t>
            </a:r>
            <a:endParaRPr lang="pt-BR" sz="2400" dirty="0">
              <a:effectLst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68049A1A-1EE2-04C3-8A46-487BED5AB087}"/>
              </a:ext>
            </a:extLst>
          </p:cNvPr>
          <p:cNvSpPr txBox="1"/>
          <p:nvPr/>
        </p:nvSpPr>
        <p:spPr>
          <a:xfrm>
            <a:off x="4307586" y="2079565"/>
            <a:ext cx="9906000" cy="385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Relatório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de Dados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Estatísticos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xmlns="" id="{8BF13C6F-E8AB-7EF3-5970-D3C30EBB9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87584"/>
              </p:ext>
            </p:extLst>
          </p:nvPr>
        </p:nvGraphicFramePr>
        <p:xfrm>
          <a:off x="6629400" y="6346699"/>
          <a:ext cx="5588000" cy="2587751"/>
        </p:xfrm>
        <a:graphic>
          <a:graphicData uri="http://schemas.openxmlformats.org/drawingml/2006/table">
            <a:tbl>
              <a:tblPr/>
              <a:tblGrid>
                <a:gridCol w="2794000">
                  <a:extLst>
                    <a:ext uri="{9D8B030D-6E8A-4147-A177-3AD203B41FA5}">
                      <a16:colId xmlns:a16="http://schemas.microsoft.com/office/drawing/2014/main" xmlns="" val="357505825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xmlns="" val="3152237812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Serviços Ambulatoriais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9540200"/>
                  </a:ext>
                </a:extLst>
              </a:tr>
              <a:tr h="29527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Radiologia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034408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MAIO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81672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JUNHO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222281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JULHO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711369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AGOSTO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7209613"/>
                  </a:ext>
                </a:extLst>
              </a:tr>
              <a:tr h="33604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8208471"/>
                  </a:ext>
                </a:extLst>
              </a:tr>
            </a:tbl>
          </a:graphicData>
        </a:graphic>
      </p:graphicFrame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xmlns="" id="{6B0D7BE7-6336-E81F-79BC-E2769F95D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72293"/>
              </p:ext>
            </p:extLst>
          </p:nvPr>
        </p:nvGraphicFramePr>
        <p:xfrm>
          <a:off x="2974086" y="2741783"/>
          <a:ext cx="14018514" cy="2955865"/>
        </p:xfrm>
        <a:graphic>
          <a:graphicData uri="http://schemas.openxmlformats.org/drawingml/2006/table">
            <a:tbl>
              <a:tblPr/>
              <a:tblGrid>
                <a:gridCol w="3274314">
                  <a:extLst>
                    <a:ext uri="{9D8B030D-6E8A-4147-A177-3AD203B41FA5}">
                      <a16:colId xmlns:a16="http://schemas.microsoft.com/office/drawing/2014/main" xmlns="" val="390110060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3916844183"/>
                    </a:ext>
                  </a:extLst>
                </a:gridCol>
                <a:gridCol w="2225485">
                  <a:extLst>
                    <a:ext uri="{9D8B030D-6E8A-4147-A177-3AD203B41FA5}">
                      <a16:colId xmlns:a16="http://schemas.microsoft.com/office/drawing/2014/main" xmlns="" val="2617887370"/>
                    </a:ext>
                  </a:extLst>
                </a:gridCol>
                <a:gridCol w="1660715">
                  <a:extLst>
                    <a:ext uri="{9D8B030D-6E8A-4147-A177-3AD203B41FA5}">
                      <a16:colId xmlns:a16="http://schemas.microsoft.com/office/drawing/2014/main" xmlns="" val="113060494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692401474"/>
                    </a:ext>
                  </a:extLst>
                </a:gridCol>
              </a:tblGrid>
              <a:tr h="763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MÊS DE REFERÊNCIA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QUANTIDADE DE ADMISSÕES/ INTERNAÇÕES*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ALTAS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ÓBITOS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TRANSFERÊNCIAS/REMOÇÕES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6615171"/>
                  </a:ext>
                </a:extLst>
              </a:tr>
              <a:tr h="4384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MAIO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1600132"/>
                  </a:ext>
                </a:extLst>
              </a:tr>
              <a:tr h="4384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JUNHO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8233373"/>
                  </a:ext>
                </a:extLst>
              </a:tr>
              <a:tr h="4384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JULHO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7752463"/>
                  </a:ext>
                </a:extLst>
              </a:tr>
              <a:tr h="4384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AGOSTO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6460284"/>
                  </a:ext>
                </a:extLst>
              </a:tr>
              <a:tr h="4384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58124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777727"/>
              </p:ext>
            </p:extLst>
          </p:nvPr>
        </p:nvGraphicFramePr>
        <p:xfrm>
          <a:off x="2195442" y="1761086"/>
          <a:ext cx="6540500" cy="7031613"/>
        </p:xfrm>
        <a:graphic>
          <a:graphicData uri="http://schemas.openxmlformats.org/drawingml/2006/table">
            <a:tbl>
              <a:tblPr/>
              <a:tblGrid>
                <a:gridCol w="5188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1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6717"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ESPECIALIDADE</a:t>
                      </a:r>
                      <a:endParaRPr lang="en-US" sz="1100"/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1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TOTAL</a:t>
                      </a:r>
                      <a:endParaRPr lang="en-US" sz="1100"/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1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112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Clínico</a:t>
                      </a:r>
                      <a:r>
                        <a:rPr lang="en-US" sz="21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geral</a:t>
                      </a:r>
                      <a:endParaRPr lang="en-US" sz="1100" dirty="0"/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/>
                        <a:t>25.179</a:t>
                      </a:r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112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Pediatria</a:t>
                      </a:r>
                      <a:endParaRPr lang="en-US" sz="1100"/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/>
                        <a:t>13.902</a:t>
                      </a:r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112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Clínico - Sintomas respiratórios</a:t>
                      </a:r>
                      <a:endParaRPr lang="en-US" sz="1100"/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/>
                        <a:t>330</a:t>
                      </a:r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112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Pediatria</a:t>
                      </a:r>
                      <a:r>
                        <a:rPr lang="en-US" sz="21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- </a:t>
                      </a:r>
                      <a:r>
                        <a:rPr lang="en-US" sz="21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Sintomas</a:t>
                      </a:r>
                      <a:r>
                        <a:rPr lang="en-US" sz="21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respiratórios</a:t>
                      </a:r>
                      <a:endParaRPr lang="en-US" sz="1100" dirty="0"/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/>
                        <a:t>109</a:t>
                      </a:r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112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Enfermagem</a:t>
                      </a:r>
                      <a:endParaRPr lang="en-US" sz="1100"/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/>
                        <a:t>500</a:t>
                      </a:r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9552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Enfermagem - Sintomas respiratórios</a:t>
                      </a:r>
                      <a:endParaRPr lang="en-US" sz="1100"/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/>
                        <a:t>68</a:t>
                      </a:r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7112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Emergência</a:t>
                      </a:r>
                      <a:endParaRPr lang="en-US" sz="1100"/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/>
                        <a:t>337</a:t>
                      </a:r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7112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Ortopedia</a:t>
                      </a:r>
                      <a:endParaRPr lang="en-US" sz="1100"/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/>
                        <a:t>2.581</a:t>
                      </a:r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7112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Ultrassonografia - agendados</a:t>
                      </a:r>
                      <a:endParaRPr lang="en-US" sz="1100"/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/>
                        <a:t>2.211</a:t>
                      </a:r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7112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Ultrassonografia - PS</a:t>
                      </a:r>
                      <a:endParaRPr lang="en-US" sz="1100"/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/>
                        <a:t>504</a:t>
                      </a:r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7112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Radiologia</a:t>
                      </a:r>
                      <a:endParaRPr lang="en-US" sz="1100"/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/>
                        <a:t>9.669</a:t>
                      </a:r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77112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Radiologia agendados</a:t>
                      </a:r>
                      <a:endParaRPr lang="en-US" sz="1100"/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/>
                        <a:t>781</a:t>
                      </a:r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7112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  <a:endParaRPr lang="en-US" sz="1100" dirty="0"/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b="1" dirty="0"/>
                        <a:t>56.171</a:t>
                      </a:r>
                    </a:p>
                  </a:txBody>
                  <a:tcPr marL="8816" marR="8816" marT="8816" marB="88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352623"/>
              </p:ext>
            </p:extLst>
          </p:nvPr>
        </p:nvGraphicFramePr>
        <p:xfrm>
          <a:off x="10820400" y="2933700"/>
          <a:ext cx="4799911" cy="5249860"/>
        </p:xfrm>
        <a:graphic>
          <a:graphicData uri="http://schemas.openxmlformats.org/drawingml/2006/table">
            <a:tbl>
              <a:tblPr/>
              <a:tblGrid>
                <a:gridCol w="24733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0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59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7260">
                <a:tc gridSpan="3"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199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ATENDIMENTO POR MUNICÍPIO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13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ATENDIMNTO POR MUNICÍPIO</a:t>
                      </a:r>
                      <a:endParaRPr lang="en-US" sz="110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13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ATENDIMNTO POR MUNICÍPIO</a:t>
                      </a:r>
                      <a:endParaRPr lang="en-US" sz="1100"/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1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260"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MUNICÍPIO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TOTAL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%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260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2199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Barueri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27.821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69,21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260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Carapicuíba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1.155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2,87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260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Itapevi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157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0,39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260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Jandira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94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0,23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260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Osasco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10.389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25,84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7260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Santana de Parnaíba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57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0,14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7260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São Paulo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216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0,53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7260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Demais muinicípios  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307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dirty="0">
                          <a:latin typeface="Calibri (MS)" panose="020B0604020202020204" charset="0"/>
                          <a:cs typeface="Calibri (MS)" panose="020B0604020202020204" charset="0"/>
                        </a:rPr>
                        <a:t>0,76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7260">
                <a:tc>
                  <a:txBody>
                    <a:bodyPr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b="1" dirty="0">
                          <a:latin typeface="Calibri (MS)" panose="020B0604020202020204" charset="0"/>
                          <a:cs typeface="Calibri (MS)" panose="020B0604020202020204" charset="0"/>
                        </a:rPr>
                        <a:t>40.196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en-US" sz="2000" b="1" dirty="0">
                          <a:latin typeface="Calibri (MS)" panose="020B0604020202020204" charset="0"/>
                          <a:cs typeface="Calibri (MS)" panose="020B0604020202020204" charset="0"/>
                        </a:rPr>
                        <a:t>100,00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280705" y="408471"/>
            <a:ext cx="2310095" cy="887010"/>
            <a:chOff x="0" y="0"/>
            <a:chExt cx="2552982" cy="1182680"/>
          </a:xfrm>
        </p:grpSpPr>
        <p:sp>
          <p:nvSpPr>
            <p:cNvPr id="5" name="Freeform 5"/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5000"/>
              </a:blip>
              <a:stretch>
                <a:fillRect r="-27198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t="-29447" r="-53801" b="-29447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32852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7198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5000"/>
              </a:blip>
              <a:stretch>
                <a:fillRect l="-8071" r="-40055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8749" r="-52422" b="-28749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11" name="Freeform 11"/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408" r="-40180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2924" y="2106"/>
              <a:ext cx="1617928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000909" y="8627086"/>
            <a:ext cx="5287091" cy="1659913"/>
            <a:chOff x="0" y="0"/>
            <a:chExt cx="10516520" cy="330172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3000"/>
              </a:blip>
              <a:stretch>
                <a:fillRect t="-5260" b="-5259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5644455" y="1874324"/>
            <a:ext cx="1447800" cy="369332"/>
            <a:chOff x="0" y="0"/>
            <a:chExt cx="1930400" cy="49244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30400" cy="492443"/>
            </a:xfrm>
            <a:custGeom>
              <a:avLst/>
              <a:gdLst/>
              <a:ahLst/>
              <a:cxnLst/>
              <a:rect l="l" t="t" r="r" b="b"/>
              <a:pathLst>
                <a:path w="1930400" h="492443">
                  <a:moveTo>
                    <a:pt x="0" y="0"/>
                  </a:moveTo>
                  <a:lnTo>
                    <a:pt x="1930400" y="0"/>
                  </a:lnTo>
                  <a:lnTo>
                    <a:pt x="1930400" y="492443"/>
                  </a:lnTo>
                  <a:lnTo>
                    <a:pt x="0" y="4924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930400" cy="5305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60"/>
                </a:lnSpc>
              </a:pPr>
              <a:r>
                <a:rPr lang="en-US" sz="1800" b="1" i="1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Fonte: SISS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195442" y="408471"/>
            <a:ext cx="1454752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16"/>
              </a:lnSpc>
            </a:pPr>
            <a:r>
              <a:rPr lang="en-US" sz="3513" b="1" dirty="0">
                <a:solidFill>
                  <a:srgbClr val="31288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PRONTO SOCORRO RÔMULO FONSECA GUIMARÃES</a:t>
            </a:r>
          </a:p>
          <a:p>
            <a:pPr algn="r">
              <a:lnSpc>
                <a:spcPts val="4216"/>
              </a:lnSpc>
              <a:spcBef>
                <a:spcPct val="0"/>
              </a:spcBef>
            </a:pPr>
            <a:r>
              <a:rPr lang="en-US" sz="3513" b="1" dirty="0" err="1">
                <a:solidFill>
                  <a:srgbClr val="3760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Mutinga</a:t>
            </a:r>
            <a:endParaRPr lang="en-US" sz="3513" b="1" dirty="0">
              <a:solidFill>
                <a:srgbClr val="3760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420600" y="1418121"/>
            <a:ext cx="4491626" cy="456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de 2025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E56C92A2-82C4-6336-1451-0C1ED805BE0D}"/>
              </a:ext>
            </a:extLst>
          </p:cNvPr>
          <p:cNvSpPr txBox="1"/>
          <p:nvPr/>
        </p:nvSpPr>
        <p:spPr>
          <a:xfrm>
            <a:off x="9715155" y="8749162"/>
            <a:ext cx="3505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/>
              <a:t>ÓBITOS: </a:t>
            </a:r>
            <a:r>
              <a:rPr lang="pt-BR" sz="2000" b="1" dirty="0"/>
              <a:t>14</a:t>
            </a:r>
          </a:p>
          <a:p>
            <a:r>
              <a:rPr lang="pt-BR" sz="2000" dirty="0"/>
              <a:t>REMOÇÕES: </a:t>
            </a:r>
            <a:r>
              <a:rPr lang="pt-BR" sz="2000" b="1" dirty="0"/>
              <a:t>366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5105400" y="9809994"/>
            <a:ext cx="1523999" cy="369332"/>
          </a:xfrm>
          <a:custGeom>
            <a:avLst/>
            <a:gdLst/>
            <a:ahLst/>
            <a:cxnLst/>
            <a:rect l="l" t="t" r="r" b="b"/>
            <a:pathLst>
              <a:path w="2031999" h="492443">
                <a:moveTo>
                  <a:pt x="0" y="0"/>
                </a:moveTo>
                <a:lnTo>
                  <a:pt x="2031999" y="0"/>
                </a:lnTo>
                <a:lnTo>
                  <a:pt x="2031999" y="492443"/>
                </a:lnTo>
                <a:lnTo>
                  <a:pt x="0" y="49244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0" name="Group 30"/>
          <p:cNvGrpSpPr/>
          <p:nvPr/>
        </p:nvGrpSpPr>
        <p:grpSpPr>
          <a:xfrm>
            <a:off x="13000909" y="8627086"/>
            <a:ext cx="5287091" cy="1659913"/>
            <a:chOff x="0" y="0"/>
            <a:chExt cx="10516520" cy="330172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2" name="Freeform 32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3" name="Group 9">
            <a:extLst>
              <a:ext uri="{FF2B5EF4-FFF2-40B4-BE49-F238E27FC236}">
                <a16:creationId xmlns:a16="http://schemas.microsoft.com/office/drawing/2014/main" xmlns="" id="{F5A43E16-457A-0C87-50B2-6E6933D27C8D}"/>
              </a:ext>
            </a:extLst>
          </p:cNvPr>
          <p:cNvGrpSpPr/>
          <p:nvPr/>
        </p:nvGrpSpPr>
        <p:grpSpPr>
          <a:xfrm>
            <a:off x="371262" y="359275"/>
            <a:ext cx="1914738" cy="887010"/>
            <a:chOff x="-1" y="0"/>
            <a:chExt cx="2552983" cy="1182680"/>
          </a:xfrm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xmlns="" id="{D0C2036B-A49A-AF86-A8F1-16DF8A16E0B0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xmlns="" id="{E50B0BF6-5C19-DCED-9432-EFD2A31D69F3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7E11D8ED-42AA-5B3F-49D4-92F97C3001D2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2A642BCB-DE4A-6A15-FA1D-55ECD4795220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xmlns="" id="{85C45E89-E537-F2E6-2AEA-5E2D486B2807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xmlns="" id="{2F3AFA8D-D886-1F4F-2027-AF0385B8BC0E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xmlns="" id="{FBE45C2A-4A3A-B755-9E8C-84F64B69C7E6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TextBox 17">
              <a:extLst>
                <a:ext uri="{FF2B5EF4-FFF2-40B4-BE49-F238E27FC236}">
                  <a16:creationId xmlns:a16="http://schemas.microsoft.com/office/drawing/2014/main" xmlns="" id="{B17B1871-7485-969F-6159-B6E89AEBC833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42" name="TextBox 18">
              <a:extLst>
                <a:ext uri="{FF2B5EF4-FFF2-40B4-BE49-F238E27FC236}">
                  <a16:creationId xmlns:a16="http://schemas.microsoft.com/office/drawing/2014/main" xmlns="" id="{9FC705FB-9F64-1073-B107-075ABEFDDE4F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xmlns="" id="{58EC5359-8B12-9964-3A5E-480BA87E3CE9}"/>
              </a:ext>
            </a:extLst>
          </p:cNvPr>
          <p:cNvSpPr txBox="1"/>
          <p:nvPr/>
        </p:nvSpPr>
        <p:spPr>
          <a:xfrm>
            <a:off x="4191000" y="1031784"/>
            <a:ext cx="10727108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4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1288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MATERNIDADE MUNICIPAL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xmlns="" id="{25E6BA42-CD14-7A5A-C1D9-5E11EA55F82B}"/>
              </a:ext>
            </a:extLst>
          </p:cNvPr>
          <p:cNvSpPr txBox="1"/>
          <p:nvPr/>
        </p:nvSpPr>
        <p:spPr>
          <a:xfrm>
            <a:off x="10515600" y="1454359"/>
            <a:ext cx="4563667" cy="44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2025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xmlns="" id="{2BDBE53A-312A-B3D6-E7D1-41DE76AEE4BB}"/>
              </a:ext>
            </a:extLst>
          </p:cNvPr>
          <p:cNvSpPr txBox="1"/>
          <p:nvPr/>
        </p:nvSpPr>
        <p:spPr>
          <a:xfrm>
            <a:off x="13792200" y="1882037"/>
            <a:ext cx="1447800" cy="39790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Fonte: SISS</a:t>
            </a:r>
          </a:p>
        </p:txBody>
      </p:sp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xmlns="" id="{F142E9B6-CA92-3AB8-842A-9E2E72DA3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82479"/>
              </p:ext>
            </p:extLst>
          </p:nvPr>
        </p:nvGraphicFramePr>
        <p:xfrm>
          <a:off x="5105400" y="2629876"/>
          <a:ext cx="8206147" cy="4199860"/>
        </p:xfrm>
        <a:graphic>
          <a:graphicData uri="http://schemas.openxmlformats.org/drawingml/2006/table">
            <a:tbl>
              <a:tblPr/>
              <a:tblGrid>
                <a:gridCol w="4929547">
                  <a:extLst>
                    <a:ext uri="{9D8B030D-6E8A-4147-A177-3AD203B41FA5}">
                      <a16:colId xmlns:a16="http://schemas.microsoft.com/office/drawing/2014/main" xmlns="" val="219479167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3863822989"/>
                    </a:ext>
                  </a:extLst>
                </a:gridCol>
              </a:tblGrid>
              <a:tr h="3398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Procedimento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Quantidade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1528674"/>
                  </a:ext>
                </a:extLst>
              </a:tr>
              <a:tr h="4470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Curetagem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4340250"/>
                  </a:ext>
                </a:extLst>
              </a:tr>
              <a:tr h="33986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Laparotomia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2420928"/>
                  </a:ext>
                </a:extLst>
              </a:tr>
              <a:tr h="33986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Laqueadura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0150023"/>
                  </a:ext>
                </a:extLst>
              </a:tr>
              <a:tr h="33986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Cesária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8290849"/>
                  </a:ext>
                </a:extLst>
              </a:tr>
              <a:tr h="33986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Parto 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350520"/>
                  </a:ext>
                </a:extLst>
              </a:tr>
              <a:tr h="33986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Fórceps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1686481"/>
                  </a:ext>
                </a:extLst>
              </a:tr>
              <a:tr h="33986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Internações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9350637"/>
                  </a:ext>
                </a:extLst>
              </a:tr>
              <a:tr h="33986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Colocação de DIU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0727771"/>
                  </a:ext>
                </a:extLst>
              </a:tr>
              <a:tr h="33986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Exsanguíneo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– Transfusão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478334"/>
                  </a:ext>
                </a:extLst>
              </a:tr>
              <a:tr h="33986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11986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EA61E18-E7ED-8599-B94E-3647439B9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>
            <a:extLst>
              <a:ext uri="{FF2B5EF4-FFF2-40B4-BE49-F238E27FC236}">
                <a16:creationId xmlns:a16="http://schemas.microsoft.com/office/drawing/2014/main" xmlns="" id="{76B9CFA8-6F1B-47FE-9155-7DB4AC58AEBF}"/>
              </a:ext>
            </a:extLst>
          </p:cNvPr>
          <p:cNvGrpSpPr/>
          <p:nvPr/>
        </p:nvGrpSpPr>
        <p:grpSpPr>
          <a:xfrm>
            <a:off x="5105400" y="9809994"/>
            <a:ext cx="1523999" cy="369332"/>
            <a:chOff x="0" y="0"/>
            <a:chExt cx="2031999" cy="492443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D47993A9-9844-C0E1-27AA-04E302D38FF2}"/>
                </a:ext>
              </a:extLst>
            </p:cNvPr>
            <p:cNvSpPr/>
            <p:nvPr/>
          </p:nvSpPr>
          <p:spPr>
            <a:xfrm>
              <a:off x="0" y="0"/>
              <a:ext cx="2031999" cy="492443"/>
            </a:xfrm>
            <a:custGeom>
              <a:avLst/>
              <a:gdLst/>
              <a:ahLst/>
              <a:cxnLst/>
              <a:rect l="l" t="t" r="r" b="b"/>
              <a:pathLst>
                <a:path w="2031999" h="492443">
                  <a:moveTo>
                    <a:pt x="0" y="0"/>
                  </a:moveTo>
                  <a:lnTo>
                    <a:pt x="2031999" y="0"/>
                  </a:lnTo>
                  <a:lnTo>
                    <a:pt x="2031999" y="492443"/>
                  </a:lnTo>
                  <a:lnTo>
                    <a:pt x="0" y="4924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xmlns="" id="{AB715F3B-722B-65BC-F092-1104ACF3CD28}"/>
                </a:ext>
              </a:extLst>
            </p:cNvPr>
            <p:cNvSpPr txBox="1"/>
            <p:nvPr/>
          </p:nvSpPr>
          <p:spPr>
            <a:xfrm>
              <a:off x="0" y="-38100"/>
              <a:ext cx="2031999" cy="5305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Fonte: SISS</a:t>
              </a:r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xmlns="" id="{24A1ED99-0923-C46D-4AB1-B61C5A2DADD2}"/>
              </a:ext>
            </a:extLst>
          </p:cNvPr>
          <p:cNvGrpSpPr/>
          <p:nvPr/>
        </p:nvGrpSpPr>
        <p:grpSpPr>
          <a:xfrm>
            <a:off x="13000909" y="8627086"/>
            <a:ext cx="5287091" cy="1659913"/>
            <a:chOff x="0" y="0"/>
            <a:chExt cx="10516520" cy="3301724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xmlns="" id="{06990E32-FA4D-ECD1-C035-CB332DB61125}"/>
                </a:ext>
              </a:extLst>
            </p:cNvPr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2" name="Freeform 32">
            <a:extLst>
              <a:ext uri="{FF2B5EF4-FFF2-40B4-BE49-F238E27FC236}">
                <a16:creationId xmlns:a16="http://schemas.microsoft.com/office/drawing/2014/main" xmlns="" id="{4A4D64E0-5532-3C8C-ACF0-7560B4729952}"/>
              </a:ext>
            </a:extLst>
          </p:cNvPr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3" name="Group 9">
            <a:extLst>
              <a:ext uri="{FF2B5EF4-FFF2-40B4-BE49-F238E27FC236}">
                <a16:creationId xmlns:a16="http://schemas.microsoft.com/office/drawing/2014/main" xmlns="" id="{9268D16F-49F1-691D-89BE-3D5869AB30A8}"/>
              </a:ext>
            </a:extLst>
          </p:cNvPr>
          <p:cNvGrpSpPr/>
          <p:nvPr/>
        </p:nvGrpSpPr>
        <p:grpSpPr>
          <a:xfrm>
            <a:off x="371262" y="359275"/>
            <a:ext cx="1914738" cy="887010"/>
            <a:chOff x="-1" y="0"/>
            <a:chExt cx="2552983" cy="1182680"/>
          </a:xfrm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xmlns="" id="{E07CE733-B17B-1C40-4FA7-7E36304DBF27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xmlns="" id="{1F44DEBA-9077-D932-BFA9-A984B3F35E35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D19F7A03-9FDE-2BB1-82D8-5B50E4383A0A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881E24DE-50F6-C107-EF3C-45F72E23527D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xmlns="" id="{62A0F136-F63A-4E0A-3B63-EF9D56ABEB75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xmlns="" id="{63838D71-A412-F48A-668E-D1E3B49F4F4C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xmlns="" id="{89904B15-2B9A-CA5E-C20E-536234B59D78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TextBox 17">
              <a:extLst>
                <a:ext uri="{FF2B5EF4-FFF2-40B4-BE49-F238E27FC236}">
                  <a16:creationId xmlns:a16="http://schemas.microsoft.com/office/drawing/2014/main" xmlns="" id="{1D9A91C2-30BE-8FED-0213-79E4C271593A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42" name="TextBox 18">
              <a:extLst>
                <a:ext uri="{FF2B5EF4-FFF2-40B4-BE49-F238E27FC236}">
                  <a16:creationId xmlns:a16="http://schemas.microsoft.com/office/drawing/2014/main" xmlns="" id="{6CA75A86-0747-ABA9-712F-2D626F84CAE8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sp>
        <p:nvSpPr>
          <p:cNvPr id="21" name="TextBox 23">
            <a:extLst>
              <a:ext uri="{FF2B5EF4-FFF2-40B4-BE49-F238E27FC236}">
                <a16:creationId xmlns:a16="http://schemas.microsoft.com/office/drawing/2014/main" xmlns="" id="{C27F5DB4-93C4-C42E-B7FD-709280971F4A}"/>
              </a:ext>
            </a:extLst>
          </p:cNvPr>
          <p:cNvSpPr txBox="1"/>
          <p:nvPr/>
        </p:nvSpPr>
        <p:spPr>
          <a:xfrm>
            <a:off x="10299909" y="1793464"/>
            <a:ext cx="4563667" cy="44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2025</a:t>
            </a: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xmlns="" id="{D484B248-E6BE-D14E-DE51-E4EE8FCF09A6}"/>
              </a:ext>
            </a:extLst>
          </p:cNvPr>
          <p:cNvSpPr txBox="1"/>
          <p:nvPr/>
        </p:nvSpPr>
        <p:spPr>
          <a:xfrm>
            <a:off x="13563600" y="2296733"/>
            <a:ext cx="1447800" cy="39790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Fonte: SISS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59AFBEFE-FC6E-716D-07D3-5A68ED281BF4}"/>
              </a:ext>
            </a:extLst>
          </p:cNvPr>
          <p:cNvSpPr txBox="1"/>
          <p:nvPr/>
        </p:nvSpPr>
        <p:spPr>
          <a:xfrm>
            <a:off x="5638800" y="929687"/>
            <a:ext cx="9144000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384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1288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CENTRO DE DIAGNÓSTICO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027A0569-B08B-D722-6A2A-377054053B02}"/>
              </a:ext>
            </a:extLst>
          </p:cNvPr>
          <p:cNvSpPr txBox="1"/>
          <p:nvPr/>
        </p:nvSpPr>
        <p:spPr>
          <a:xfrm>
            <a:off x="5638800" y="1361451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Maria Mariano Meneghin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xmlns="" id="{85480B02-22DB-41EC-1F32-917C95415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213790"/>
              </p:ext>
            </p:extLst>
          </p:nvPr>
        </p:nvGraphicFramePr>
        <p:xfrm>
          <a:off x="3314701" y="3771318"/>
          <a:ext cx="10972799" cy="2516836"/>
        </p:xfrm>
        <a:graphic>
          <a:graphicData uri="http://schemas.openxmlformats.org/drawingml/2006/table">
            <a:tbl>
              <a:tblPr/>
              <a:tblGrid>
                <a:gridCol w="3619499">
                  <a:extLst>
                    <a:ext uri="{9D8B030D-6E8A-4147-A177-3AD203B41FA5}">
                      <a16:colId xmlns:a16="http://schemas.microsoft.com/office/drawing/2014/main" xmlns="" val="3867850290"/>
                    </a:ext>
                  </a:extLst>
                </a:gridCol>
                <a:gridCol w="1610656">
                  <a:extLst>
                    <a:ext uri="{9D8B030D-6E8A-4147-A177-3AD203B41FA5}">
                      <a16:colId xmlns:a16="http://schemas.microsoft.com/office/drawing/2014/main" xmlns="" val="1403682711"/>
                    </a:ext>
                  </a:extLst>
                </a:gridCol>
                <a:gridCol w="1684288">
                  <a:extLst>
                    <a:ext uri="{9D8B030D-6E8A-4147-A177-3AD203B41FA5}">
                      <a16:colId xmlns:a16="http://schemas.microsoft.com/office/drawing/2014/main" xmlns="" val="655064101"/>
                    </a:ext>
                  </a:extLst>
                </a:gridCol>
                <a:gridCol w="1340781">
                  <a:extLst>
                    <a:ext uri="{9D8B030D-6E8A-4147-A177-3AD203B41FA5}">
                      <a16:colId xmlns:a16="http://schemas.microsoft.com/office/drawing/2014/main" xmlns="" val="4049158363"/>
                    </a:ext>
                  </a:extLst>
                </a:gridCol>
                <a:gridCol w="1097003">
                  <a:extLst>
                    <a:ext uri="{9D8B030D-6E8A-4147-A177-3AD203B41FA5}">
                      <a16:colId xmlns:a16="http://schemas.microsoft.com/office/drawing/2014/main" xmlns="" val="1529958255"/>
                    </a:ext>
                  </a:extLst>
                </a:gridCol>
                <a:gridCol w="1620572">
                  <a:extLst>
                    <a:ext uri="{9D8B030D-6E8A-4147-A177-3AD203B41FA5}">
                      <a16:colId xmlns:a16="http://schemas.microsoft.com/office/drawing/2014/main" xmlns="" val="1218709650"/>
                    </a:ext>
                  </a:extLst>
                </a:gridCol>
              </a:tblGrid>
              <a:tr h="4328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PROCEDIMENTO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 Realizado 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3966020"/>
                  </a:ext>
                </a:extLst>
              </a:tr>
              <a:tr h="4127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maio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junho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julho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agosto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2010027"/>
                  </a:ext>
                </a:extLst>
              </a:tr>
              <a:tr h="4127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Exames imagem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26.506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25.732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24.621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76.859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3003595"/>
                  </a:ext>
                </a:extLst>
              </a:tr>
              <a:tr h="4127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Exames laboratoriais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486.378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399.702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485.634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1.371.714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9266974"/>
                  </a:ext>
                </a:extLst>
              </a:tr>
              <a:tr h="4127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Serviços de alergologia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1.397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2.075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3236022"/>
                  </a:ext>
                </a:extLst>
              </a:tr>
              <a:tr h="4328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513.247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425.749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511.652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1.450.643</a:t>
                      </a:r>
                    </a:p>
                  </a:txBody>
                  <a:tcPr marL="6235" marR="6235" marT="6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8668726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F3D7CD3-9A36-29E6-EEDA-4735015AA5B1}"/>
              </a:ext>
            </a:extLst>
          </p:cNvPr>
          <p:cNvSpPr txBox="1"/>
          <p:nvPr/>
        </p:nvSpPr>
        <p:spPr>
          <a:xfrm>
            <a:off x="4844196" y="7112482"/>
            <a:ext cx="8153400" cy="64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600" b="1" dirty="0">
                <a:solidFill>
                  <a:schemeClr val="accent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OBSERVAÇÃO</a:t>
            </a:r>
          </a:p>
          <a:p>
            <a:pPr algn="ctr">
              <a:lnSpc>
                <a:spcPts val="2160"/>
              </a:lnSpc>
            </a:pPr>
            <a:r>
              <a:rPr lang="en-US" sz="16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Dados </a:t>
            </a:r>
            <a:r>
              <a:rPr lang="en-US" sz="16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referentes</a:t>
            </a:r>
            <a:r>
              <a:rPr lang="en-US" sz="16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ao</a:t>
            </a:r>
            <a:r>
              <a:rPr lang="en-US" sz="16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mês</a:t>
            </a:r>
            <a:r>
              <a:rPr lang="en-US" sz="16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agosto</a:t>
            </a:r>
            <a:r>
              <a:rPr lang="en-US" sz="16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processamento</a:t>
            </a:r>
            <a:endParaRPr lang="en-US" sz="16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4207870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xmlns="" id="{A70DA00F-7807-934A-DE2E-AB9D6C4F8E89}"/>
              </a:ext>
            </a:extLst>
          </p:cNvPr>
          <p:cNvSpPr/>
          <p:nvPr/>
        </p:nvSpPr>
        <p:spPr>
          <a:xfrm>
            <a:off x="762000" y="9182100"/>
            <a:ext cx="4141540" cy="776539"/>
          </a:xfrm>
          <a:custGeom>
            <a:avLst/>
            <a:gdLst/>
            <a:ahLst/>
            <a:cxnLst/>
            <a:rect l="l" t="t" r="r" b="b"/>
            <a:pathLst>
              <a:path w="4141540" h="776539">
                <a:moveTo>
                  <a:pt x="0" y="0"/>
                </a:moveTo>
                <a:lnTo>
                  <a:pt x="4141540" y="0"/>
                </a:lnTo>
                <a:lnTo>
                  <a:pt x="4141540" y="776539"/>
                </a:lnTo>
                <a:lnTo>
                  <a:pt x="0" y="776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xmlns="" id="{DE41D326-BDC4-5BC8-D897-535623B5D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717498"/>
              </p:ext>
            </p:extLst>
          </p:nvPr>
        </p:nvGraphicFramePr>
        <p:xfrm>
          <a:off x="3276600" y="7254186"/>
          <a:ext cx="525780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TOTAL DE  ATENDIMENTO</a:t>
                      </a:r>
                    </a:p>
                    <a:p>
                      <a:pPr algn="ctr" fontAlgn="ctr"/>
                      <a:r>
                        <a:rPr lang="pt-BR" sz="2000" u="none" strike="noStrike" baseline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 AMBULATORIAL: Especialidades Médicas</a:t>
                      </a:r>
                    </a:p>
                    <a:p>
                      <a:pPr algn="ctr" fontAlgn="ctr"/>
                      <a:r>
                        <a:rPr lang="pt-BR" sz="2000" b="1" u="none" strike="noStrike" baseline="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Total: 39.474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xmlns="" id="{CBDD1F9E-8E36-21FA-AEED-92B60465C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328761"/>
              </p:ext>
            </p:extLst>
          </p:nvPr>
        </p:nvGraphicFramePr>
        <p:xfrm>
          <a:off x="10856896" y="7300292"/>
          <a:ext cx="4800600" cy="869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699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PEQUENAS CIRURGIAS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Total: 979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xmlns="" id="{E23992DA-8DA7-C526-9E8B-D2D59CDD0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727780"/>
              </p:ext>
            </p:extLst>
          </p:nvPr>
        </p:nvGraphicFramePr>
        <p:xfrm>
          <a:off x="11963400" y="3708811"/>
          <a:ext cx="4047065" cy="2275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2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4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37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PROCEDIMENTO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2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Enfermagem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2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Nutricionista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2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Psicologia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2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Serviço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7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xmlns="" id="{1420AB36-5AFD-F275-A39D-D10FBEF09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412157"/>
              </p:ext>
            </p:extLst>
          </p:nvPr>
        </p:nvGraphicFramePr>
        <p:xfrm>
          <a:off x="3048000" y="3314700"/>
          <a:ext cx="7130593" cy="2626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8393">
                  <a:extLst>
                    <a:ext uri="{9D8B030D-6E8A-4147-A177-3AD203B41FA5}">
                      <a16:colId xmlns:a16="http://schemas.microsoft.com/office/drawing/2014/main" xmlns="" val="370280004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110005806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</a:rPr>
                        <a:t>Tipo de Procedimento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</a:rPr>
                        <a:t>Realizado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105736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 Ecocardiograma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46902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 Eletrocardiograma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264645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 Raio X com laudo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5196368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 Tomografia geral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8395649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 Ultrassonografia doppler membros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300889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u="none" strike="noStrike" dirty="0">
                          <a:effectLst/>
                        </a:rPr>
                        <a:t> 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29976"/>
                  </a:ext>
                </a:extLst>
              </a:tr>
            </a:tbl>
          </a:graphicData>
        </a:graphic>
      </p:graphicFrame>
      <p:grpSp>
        <p:nvGrpSpPr>
          <p:cNvPr id="35" name="Group 9">
            <a:extLst>
              <a:ext uri="{FF2B5EF4-FFF2-40B4-BE49-F238E27FC236}">
                <a16:creationId xmlns:a16="http://schemas.microsoft.com/office/drawing/2014/main" xmlns="" id="{BC50EA24-F7F5-8D62-FB72-6A0273F46F79}"/>
              </a:ext>
            </a:extLst>
          </p:cNvPr>
          <p:cNvGrpSpPr/>
          <p:nvPr/>
        </p:nvGrpSpPr>
        <p:grpSpPr>
          <a:xfrm>
            <a:off x="371262" y="359275"/>
            <a:ext cx="1914738" cy="887010"/>
            <a:chOff x="-1" y="0"/>
            <a:chExt cx="2552983" cy="1182680"/>
          </a:xfrm>
        </p:grpSpPr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xmlns="" id="{A28EBE6E-F490-B604-E544-828D2B5FE81B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xmlns="" id="{3C06EF99-389C-3D65-C18D-01DD23D817D4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xmlns="" id="{F48AA919-F1C6-095A-843F-10B679731C66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xmlns="" id="{43B0185C-9D39-7BCF-E306-44B7CB6AB191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xmlns="" id="{86E2313E-8E55-8CA2-B3CA-FB79AECD4A1D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TextBox 15">
              <a:extLst>
                <a:ext uri="{FF2B5EF4-FFF2-40B4-BE49-F238E27FC236}">
                  <a16:creationId xmlns:a16="http://schemas.microsoft.com/office/drawing/2014/main" xmlns="" id="{E608F7CE-7682-0402-3B28-1DA3DC39C6A4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xmlns="" id="{60BEEB8C-03CE-4EAC-1CF2-0CB9A1C2E43B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TextBox 17">
              <a:extLst>
                <a:ext uri="{FF2B5EF4-FFF2-40B4-BE49-F238E27FC236}">
                  <a16:creationId xmlns:a16="http://schemas.microsoft.com/office/drawing/2014/main" xmlns="" id="{CADB1653-6B21-EBEB-C990-3428FE184CDD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44" name="TextBox 18">
              <a:extLst>
                <a:ext uri="{FF2B5EF4-FFF2-40B4-BE49-F238E27FC236}">
                  <a16:creationId xmlns:a16="http://schemas.microsoft.com/office/drawing/2014/main" xmlns="" id="{A874C8B6-6319-EB72-1C6C-671E56C32460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sp>
        <p:nvSpPr>
          <p:cNvPr id="45" name="TextBox 23">
            <a:extLst>
              <a:ext uri="{FF2B5EF4-FFF2-40B4-BE49-F238E27FC236}">
                <a16:creationId xmlns:a16="http://schemas.microsoft.com/office/drawing/2014/main" xmlns="" id="{3FBE10FD-F6E4-BFE3-FA94-73085207EEEB}"/>
              </a:ext>
            </a:extLst>
          </p:cNvPr>
          <p:cNvSpPr txBox="1"/>
          <p:nvPr/>
        </p:nvSpPr>
        <p:spPr>
          <a:xfrm>
            <a:off x="10299909" y="1793464"/>
            <a:ext cx="4563667" cy="44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2025</a:t>
            </a:r>
          </a:p>
        </p:txBody>
      </p:sp>
      <p:sp>
        <p:nvSpPr>
          <p:cNvPr id="46" name="TextBox 28">
            <a:extLst>
              <a:ext uri="{FF2B5EF4-FFF2-40B4-BE49-F238E27FC236}">
                <a16:creationId xmlns:a16="http://schemas.microsoft.com/office/drawing/2014/main" xmlns="" id="{FF80F9B6-0706-BF51-B207-F3C7E13D9CE5}"/>
              </a:ext>
            </a:extLst>
          </p:cNvPr>
          <p:cNvSpPr txBox="1"/>
          <p:nvPr/>
        </p:nvSpPr>
        <p:spPr>
          <a:xfrm>
            <a:off x="13563600" y="2296733"/>
            <a:ext cx="1447800" cy="39790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Fonte: SISS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52FB123C-B799-E8BD-50F2-4162749D5518}"/>
              </a:ext>
            </a:extLst>
          </p:cNvPr>
          <p:cNvSpPr txBox="1"/>
          <p:nvPr/>
        </p:nvSpPr>
        <p:spPr>
          <a:xfrm>
            <a:off x="5638800" y="929687"/>
            <a:ext cx="9144000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384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1288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POLICLÍNICA ENGENHO NOVO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530699E0-0125-94CB-5731-56FD271A2C79}"/>
              </a:ext>
            </a:extLst>
          </p:cNvPr>
          <p:cNvSpPr txBox="1"/>
          <p:nvPr/>
        </p:nvSpPr>
        <p:spPr>
          <a:xfrm>
            <a:off x="5638800" y="1361451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ESPECIALIDADES E DIAGNÓSTICOS DO ENGENHO NOVO</a:t>
            </a:r>
          </a:p>
        </p:txBody>
      </p:sp>
      <p:grpSp>
        <p:nvGrpSpPr>
          <p:cNvPr id="49" name="Group 30">
            <a:extLst>
              <a:ext uri="{FF2B5EF4-FFF2-40B4-BE49-F238E27FC236}">
                <a16:creationId xmlns:a16="http://schemas.microsoft.com/office/drawing/2014/main" xmlns="" id="{D44D6499-D6B6-5C5B-4A1B-7EDE187FB3CE}"/>
              </a:ext>
            </a:extLst>
          </p:cNvPr>
          <p:cNvGrpSpPr/>
          <p:nvPr/>
        </p:nvGrpSpPr>
        <p:grpSpPr>
          <a:xfrm>
            <a:off x="12990970" y="8627087"/>
            <a:ext cx="5287091" cy="1659913"/>
            <a:chOff x="0" y="0"/>
            <a:chExt cx="10516520" cy="3301724"/>
          </a:xfrm>
        </p:grpSpPr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xmlns="" id="{31EC2F6B-D6E5-D6D9-00B6-2C1AE04E1821}"/>
                </a:ext>
              </a:extLst>
            </p:cNvPr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0416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11">
            <a:extLst>
              <a:ext uri="{FF2B5EF4-FFF2-40B4-BE49-F238E27FC236}">
                <a16:creationId xmlns:a16="http://schemas.microsoft.com/office/drawing/2014/main" xmlns="" id="{FD251021-35C8-6D91-A918-E39D6AE10D51}"/>
              </a:ext>
            </a:extLst>
          </p:cNvPr>
          <p:cNvSpPr/>
          <p:nvPr/>
        </p:nvSpPr>
        <p:spPr>
          <a:xfrm>
            <a:off x="981848" y="7645834"/>
            <a:ext cx="5418952" cy="1279772"/>
          </a:xfrm>
          <a:custGeom>
            <a:avLst/>
            <a:gdLst/>
            <a:ahLst/>
            <a:cxnLst/>
            <a:rect l="l" t="t" r="r" b="b"/>
            <a:pathLst>
              <a:path w="7230304" h="1524937">
                <a:moveTo>
                  <a:pt x="0" y="0"/>
                </a:moveTo>
                <a:lnTo>
                  <a:pt x="7230304" y="0"/>
                </a:lnTo>
                <a:lnTo>
                  <a:pt x="7230304" y="1524936"/>
                </a:lnTo>
                <a:lnTo>
                  <a:pt x="0" y="1524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>
              <a:lnSpc>
                <a:spcPts val="2160"/>
              </a:lnSpc>
            </a:pPr>
            <a:endParaRPr lang="en-US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160"/>
              </a:lnSpc>
            </a:pP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Dados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referente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maio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junho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julho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.     </a:t>
            </a:r>
          </a:p>
          <a:p>
            <a:pPr algn="ctr">
              <a:lnSpc>
                <a:spcPts val="2160"/>
              </a:lnSpc>
            </a:pP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Dados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referentes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ao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mês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agosto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em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processamento</a:t>
            </a:r>
            <a:endParaRPr lang="pt-BR" dirty="0"/>
          </a:p>
        </p:txBody>
      </p:sp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045374"/>
              </p:ext>
            </p:extLst>
          </p:nvPr>
        </p:nvGraphicFramePr>
        <p:xfrm>
          <a:off x="2057400" y="1943100"/>
          <a:ext cx="7010400" cy="4094977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9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2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9734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cs typeface="Calibri (MS) Bold"/>
                          <a:sym typeface="Calibri (MS) Bold"/>
                        </a:rPr>
                        <a:t>SERVIÇOS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TOTAL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%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977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Saídas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hospitalares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3.842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4,14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941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Hospital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1.657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1,79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977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Atendimentos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urgência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4.993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5,38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977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Atendimento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ambulatorial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59.374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63,98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977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Hemodiálise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11.217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12,09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977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Serviço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quimioterapia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690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0,74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977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SADT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externo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8.768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9,45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976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PID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programa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internação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domiciliar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306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4687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Atendimento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 de 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neurocirurgia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neuroclínica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741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0,80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Atendimento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nedicina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Fetal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896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0,97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Atendimentos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hemodinâmica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317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dirty="0">
                          <a:latin typeface="+mn-lt"/>
                        </a:rPr>
                        <a:t>0,34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4977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b="1" dirty="0">
                          <a:latin typeface="+mn-lt"/>
                        </a:rPr>
                        <a:t>92.801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800" b="1" dirty="0"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690697"/>
              </p:ext>
            </p:extLst>
          </p:nvPr>
        </p:nvGraphicFramePr>
        <p:xfrm>
          <a:off x="10363200" y="2247900"/>
          <a:ext cx="3721100" cy="3657600"/>
        </p:xfrm>
        <a:graphic>
          <a:graphicData uri="http://schemas.openxmlformats.org/drawingml/2006/table">
            <a:tbl>
              <a:tblPr/>
              <a:tblGrid>
                <a:gridCol w="2882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9919">
                <a:tc gridSpan="2"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QUANTITATIVA  DE PACIENTE REMOVIDOS PARA HMB</a:t>
                      </a:r>
                      <a:endParaRPr lang="en-US" sz="20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QUANTITATIVA  DE PACIENTE REMOVIDOS PARA HMB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576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Origem</a:t>
                      </a:r>
                      <a:endParaRPr lang="en-US" sz="1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57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P.S. Arnaldo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57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P.S. Engenho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57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P.S. Imperial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257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P.S.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Mutinga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57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P.S.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Paulista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2576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PAA/PAI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649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877332"/>
              </p:ext>
            </p:extLst>
          </p:nvPr>
        </p:nvGraphicFramePr>
        <p:xfrm>
          <a:off x="7315200" y="6438900"/>
          <a:ext cx="5126224" cy="3283069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5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9358">
                <a:tc gridSpan="3"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ORIGEM DOS PACIENTES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847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Atendimento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 de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Urgência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Referenciadas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TOTAL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 (MS)"/>
                          <a:cs typeface="Calibri (MS)"/>
                          <a:sym typeface="Calibri (MS)"/>
                        </a:rPr>
                        <a:t> 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%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 (MS)"/>
                          <a:cs typeface="Calibri (MS)"/>
                          <a:sym typeface="Calibri (MS)"/>
                        </a:rPr>
                        <a:t> 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358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Barueri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/>
                        <a:t>3.511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/>
                        <a:t>75,01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358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Carapicuiba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/>
                        <a:t>372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/>
                        <a:t>7,95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358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Itapevi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/>
                        <a:t>170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/>
                        <a:t>3,63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9358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Jandira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/>
                        <a:t>152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/>
                        <a:t>3,25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9358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Osasco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/>
                        <a:t>378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/>
                        <a:t>8,08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9358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Santana do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Parnaíba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/>
                        <a:t>30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/>
                        <a:t>0,64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358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Outros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Municípios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/>
                        <a:t>68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dirty="0"/>
                        <a:t>1,45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9358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  <a:endParaRPr lang="en-US" sz="1100" dirty="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/>
                        <a:t>4.681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/>
                        <a:t>100,00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pSp>
        <p:nvGrpSpPr>
          <p:cNvPr id="23" name="Group 23"/>
          <p:cNvGrpSpPr/>
          <p:nvPr/>
        </p:nvGrpSpPr>
        <p:grpSpPr>
          <a:xfrm>
            <a:off x="12992442" y="8706487"/>
            <a:ext cx="5287091" cy="1659913"/>
            <a:chOff x="0" y="0"/>
            <a:chExt cx="10516520" cy="330172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Freeform 25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xmlns="" id="{22933AD2-99BB-E918-B3B2-6F99E6061F82}"/>
              </a:ext>
            </a:extLst>
          </p:cNvPr>
          <p:cNvGrpSpPr/>
          <p:nvPr/>
        </p:nvGrpSpPr>
        <p:grpSpPr>
          <a:xfrm>
            <a:off x="939710" y="386766"/>
            <a:ext cx="1914738" cy="887010"/>
            <a:chOff x="-1" y="0"/>
            <a:chExt cx="2552983" cy="118268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FD7AF7AC-B6C2-B862-7FD1-19A4E20A2595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976724B9-24A6-4F13-8AED-1B492BAB2297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7AEECCEF-0CC5-FB98-C488-41807559D31E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A1C46788-3CF0-248B-9C5B-94B9D23DDF72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8BEBF84F-A830-9CCC-0853-E3D6846D3958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xmlns="" id="{75689CC5-947B-7FCC-D529-B3AA9EB93F58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709F5228-3317-214B-BFF7-0CD3CF95E055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xmlns="" id="{F06C6F41-825F-AB0F-FE85-264CFD8747FF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xmlns="" id="{FD59CB5D-8202-8FCF-F7AB-0774A98E58A6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sp>
        <p:nvSpPr>
          <p:cNvPr id="36" name="TextBox 23">
            <a:extLst>
              <a:ext uri="{FF2B5EF4-FFF2-40B4-BE49-F238E27FC236}">
                <a16:creationId xmlns:a16="http://schemas.microsoft.com/office/drawing/2014/main" xmlns="" id="{BF8D9804-7808-7875-E598-A67900BA8D6D}"/>
              </a:ext>
            </a:extLst>
          </p:cNvPr>
          <p:cNvSpPr txBox="1"/>
          <p:nvPr/>
        </p:nvSpPr>
        <p:spPr>
          <a:xfrm>
            <a:off x="10829082" y="1182569"/>
            <a:ext cx="4563667" cy="44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2025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5C454A63-639F-103A-27C4-3E96C4E0EB9C}"/>
              </a:ext>
            </a:extLst>
          </p:cNvPr>
          <p:cNvSpPr txBox="1"/>
          <p:nvPr/>
        </p:nvSpPr>
        <p:spPr>
          <a:xfrm>
            <a:off x="6167973" y="318792"/>
            <a:ext cx="9144000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384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1288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HOSPITAL MUNICIPAL DE BARUERI – HMB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6117E1E0-753F-284F-09CF-4F9382D33B8A}"/>
              </a:ext>
            </a:extLst>
          </p:cNvPr>
          <p:cNvSpPr txBox="1"/>
          <p:nvPr/>
        </p:nvSpPr>
        <p:spPr>
          <a:xfrm>
            <a:off x="6167973" y="750556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FRANCISCO MORAN</a:t>
            </a:r>
          </a:p>
        </p:txBody>
      </p:sp>
      <p:sp>
        <p:nvSpPr>
          <p:cNvPr id="39" name="TextBox 28">
            <a:extLst>
              <a:ext uri="{FF2B5EF4-FFF2-40B4-BE49-F238E27FC236}">
                <a16:creationId xmlns:a16="http://schemas.microsoft.com/office/drawing/2014/main" xmlns="" id="{DEB095D2-FC6D-BD89-D1A8-DDFD94671540}"/>
              </a:ext>
            </a:extLst>
          </p:cNvPr>
          <p:cNvSpPr txBox="1"/>
          <p:nvPr/>
        </p:nvSpPr>
        <p:spPr>
          <a:xfrm>
            <a:off x="14126976" y="1660771"/>
            <a:ext cx="1447800" cy="39790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Fonte: SISS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3695B6A9-A7BB-A0CE-B899-EA72000AFB1E}"/>
              </a:ext>
            </a:extLst>
          </p:cNvPr>
          <p:cNvSpPr txBox="1"/>
          <p:nvPr/>
        </p:nvSpPr>
        <p:spPr>
          <a:xfrm>
            <a:off x="914400" y="7696928"/>
            <a:ext cx="5126494" cy="364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b="1" dirty="0">
                <a:solidFill>
                  <a:schemeClr val="accent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OBSERVAÇÃO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5000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89064"/>
              </p:ext>
            </p:extLst>
          </p:nvPr>
        </p:nvGraphicFramePr>
        <p:xfrm>
          <a:off x="7126816" y="1841699"/>
          <a:ext cx="4034367" cy="2743198"/>
        </p:xfrm>
        <a:graphic>
          <a:graphicData uri="http://schemas.openxmlformats.org/drawingml/2006/table">
            <a:tbl>
              <a:tblPr/>
              <a:tblGrid>
                <a:gridCol w="2150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7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6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3322">
                <a:tc gridSpan="3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  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Destino das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internações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ADULTO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 (PAA) - Superior a 24h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Destino das internações  ADULTO (PAA) - Superior a 24h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Destino das internações  ADULTO (PAA) - Superior a 24h</a:t>
                      </a:r>
                      <a:endParaRPr lang="en-US" sz="11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552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Tipo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Total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%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55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 Alta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45,58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55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Remoção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40,61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55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Evasão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55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Óbito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55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Desistência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55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1.347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003951"/>
              </p:ext>
            </p:extLst>
          </p:nvPr>
        </p:nvGraphicFramePr>
        <p:xfrm>
          <a:off x="7126816" y="5242694"/>
          <a:ext cx="4034367" cy="2743198"/>
        </p:xfrm>
        <a:graphic>
          <a:graphicData uri="http://schemas.openxmlformats.org/drawingml/2006/table">
            <a:tbl>
              <a:tblPr/>
              <a:tblGrid>
                <a:gridCol w="21361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51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3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3322">
                <a:tc gridSpan="3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Destino das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internações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INFANTIL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 Bold"/>
                          <a:cs typeface="Arial" panose="020B0604020202020204" pitchFamily="34" charset="0"/>
                          <a:sym typeface="Calibri (MS) Bold"/>
                        </a:rPr>
                        <a:t> (PAI)- Superior a 24h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Destino das internações  INFANTIL</a:t>
                      </a:r>
                      <a:endParaRPr lang="en-US" sz="1100"/>
                    </a:p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 (PAI)- Superior a 24h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Destino das internações  INFANTIL</a:t>
                      </a:r>
                      <a:endParaRPr lang="en-US" sz="1100"/>
                    </a:p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 (PAI)- Superior a 24h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552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 Tipo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Total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%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55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 Alta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70,16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55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Remoção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28,66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55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Evasão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55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Óbito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55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Desistência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0,89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55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 (MS)"/>
                          <a:cs typeface="Arial" panose="020B0604020202020204" pitchFamily="34" charset="0"/>
                          <a:sym typeface="Calibri (MS)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677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9526" marR="9526" marT="9526" marB="95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0" name="Freeform 30"/>
          <p:cNvSpPr/>
          <p:nvPr/>
        </p:nvSpPr>
        <p:spPr>
          <a:xfrm>
            <a:off x="14020800" y="9214446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xmlns="" id="{C72F8C09-D5CD-4F3F-5D05-95E0752F6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165152"/>
              </p:ext>
            </p:extLst>
          </p:nvPr>
        </p:nvGraphicFramePr>
        <p:xfrm>
          <a:off x="699412" y="1866547"/>
          <a:ext cx="5295900" cy="4391025"/>
        </p:xfrm>
        <a:graphic>
          <a:graphicData uri="http://schemas.openxmlformats.org/drawingml/2006/table">
            <a:tbl>
              <a:tblPr/>
              <a:tblGrid>
                <a:gridCol w="3229031">
                  <a:extLst>
                    <a:ext uri="{9D8B030D-6E8A-4147-A177-3AD203B41FA5}">
                      <a16:colId xmlns:a16="http://schemas.microsoft.com/office/drawing/2014/main" xmlns="" val="1477092945"/>
                    </a:ext>
                  </a:extLst>
                </a:gridCol>
                <a:gridCol w="1191094">
                  <a:extLst>
                    <a:ext uri="{9D8B030D-6E8A-4147-A177-3AD203B41FA5}">
                      <a16:colId xmlns:a16="http://schemas.microsoft.com/office/drawing/2014/main" xmlns="" val="2978481054"/>
                    </a:ext>
                  </a:extLst>
                </a:gridCol>
                <a:gridCol w="875775">
                  <a:extLst>
                    <a:ext uri="{9D8B030D-6E8A-4147-A177-3AD203B41FA5}">
                      <a16:colId xmlns:a16="http://schemas.microsoft.com/office/drawing/2014/main" xmlns="" val="1920483259"/>
                    </a:ext>
                  </a:extLst>
                </a:gridCol>
              </a:tblGrid>
              <a:tr h="2571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ATENDIMENTO POR ESPECIALIDADE MÉDICA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875794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78881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Clínico Geral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78395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Clínico - sintomas respiratório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83139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Ortopedia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13.981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631247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Ortopedia-Pediátrica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926306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Ambulatório de ortopedia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015308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Ginecologia/Obstetrícia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261448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Emergência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188231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Emergência- PAI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755767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Psiquiatria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94377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Pediatria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386881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Pediatria - Sintomas  Respiratórios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12.807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066725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103.500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8965338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xmlns="" id="{5C33F321-5910-001F-E414-5BFBB3746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614111"/>
              </p:ext>
            </p:extLst>
          </p:nvPr>
        </p:nvGraphicFramePr>
        <p:xfrm>
          <a:off x="12039601" y="2781300"/>
          <a:ext cx="5105400" cy="3074670"/>
        </p:xfrm>
        <a:graphic>
          <a:graphicData uri="http://schemas.openxmlformats.org/drawingml/2006/table">
            <a:tbl>
              <a:tblPr/>
              <a:tblGrid>
                <a:gridCol w="2133599">
                  <a:extLst>
                    <a:ext uri="{9D8B030D-6E8A-4147-A177-3AD203B41FA5}">
                      <a16:colId xmlns:a16="http://schemas.microsoft.com/office/drawing/2014/main" xmlns="" val="3966571725"/>
                    </a:ext>
                  </a:extLst>
                </a:gridCol>
                <a:gridCol w="1605567">
                  <a:extLst>
                    <a:ext uri="{9D8B030D-6E8A-4147-A177-3AD203B41FA5}">
                      <a16:colId xmlns:a16="http://schemas.microsoft.com/office/drawing/2014/main" xmlns="" val="890663207"/>
                    </a:ext>
                  </a:extLst>
                </a:gridCol>
                <a:gridCol w="1366234">
                  <a:extLst>
                    <a:ext uri="{9D8B030D-6E8A-4147-A177-3AD203B41FA5}">
                      <a16:colId xmlns:a16="http://schemas.microsoft.com/office/drawing/2014/main" xmlns="" val="1059941949"/>
                    </a:ext>
                  </a:extLst>
                </a:gridCol>
              </a:tblGrid>
              <a:tr h="25717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ptos Bold" panose="020B0004020202020204" charset="0"/>
                        </a:rPr>
                        <a:t>DESEMPENHO ASSISTENCIAL - SADT – PAA/PAI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971772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55165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USG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323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ECG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93609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Raio 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509833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Tomografia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763635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Exames laboratoriais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144.944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524193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RT PCR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23017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PCR Teste rápido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0279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170.577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583359"/>
                  </a:ext>
                </a:extLst>
              </a:tr>
            </a:tbl>
          </a:graphicData>
        </a:graphic>
      </p:graphicFrame>
      <p:grpSp>
        <p:nvGrpSpPr>
          <p:cNvPr id="25" name="Group 9">
            <a:extLst>
              <a:ext uri="{FF2B5EF4-FFF2-40B4-BE49-F238E27FC236}">
                <a16:creationId xmlns:a16="http://schemas.microsoft.com/office/drawing/2014/main" xmlns="" id="{C5253499-9191-CF27-10D3-5B224DA3A07D}"/>
              </a:ext>
            </a:extLst>
          </p:cNvPr>
          <p:cNvGrpSpPr/>
          <p:nvPr/>
        </p:nvGrpSpPr>
        <p:grpSpPr>
          <a:xfrm>
            <a:off x="371262" y="370290"/>
            <a:ext cx="1914738" cy="887010"/>
            <a:chOff x="-1" y="0"/>
            <a:chExt cx="2552983" cy="1182680"/>
          </a:xfrm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7AD3BEC7-88A7-CC26-859E-2A1B24217FBE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BFC60B52-101F-2C0E-9CF7-E3BB5A874B3F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xmlns="" id="{C1AC534C-80A7-19D8-F9B2-8EE131500211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xmlns="" id="{F374255C-1F84-A7AA-DC58-03ED7EE84E68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xmlns="" id="{4FC79957-5901-1FBB-BBE7-C16234139B1C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TextBox 15">
              <a:extLst>
                <a:ext uri="{FF2B5EF4-FFF2-40B4-BE49-F238E27FC236}">
                  <a16:creationId xmlns:a16="http://schemas.microsoft.com/office/drawing/2014/main" xmlns="" id="{9D72530B-00D4-906B-355F-77FE38A3ABA5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xmlns="" id="{40759EA3-3D51-9B61-6EF7-FA9F24B81BB0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TextBox 17">
              <a:extLst>
                <a:ext uri="{FF2B5EF4-FFF2-40B4-BE49-F238E27FC236}">
                  <a16:creationId xmlns:a16="http://schemas.microsoft.com/office/drawing/2014/main" xmlns="" id="{2612550D-371C-9803-F875-68D1D2BE5D61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47" name="TextBox 18">
              <a:extLst>
                <a:ext uri="{FF2B5EF4-FFF2-40B4-BE49-F238E27FC236}">
                  <a16:creationId xmlns:a16="http://schemas.microsoft.com/office/drawing/2014/main" xmlns="" id="{54C2F240-4C24-86AF-7303-5BEBA833A211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sp>
        <p:nvSpPr>
          <p:cNvPr id="48" name="TextBox 22">
            <a:extLst>
              <a:ext uri="{FF2B5EF4-FFF2-40B4-BE49-F238E27FC236}">
                <a16:creationId xmlns:a16="http://schemas.microsoft.com/office/drawing/2014/main" xmlns="" id="{B8DE33F5-9443-8E7E-EB06-40C4C63CE792}"/>
              </a:ext>
            </a:extLst>
          </p:cNvPr>
          <p:cNvSpPr txBox="1"/>
          <p:nvPr/>
        </p:nvSpPr>
        <p:spPr>
          <a:xfrm>
            <a:off x="2895600" y="506854"/>
            <a:ext cx="14554200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4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1288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PRONTO ATENDIMENTO CENTRAL</a:t>
            </a:r>
          </a:p>
          <a:p>
            <a:pPr algn="r">
              <a:lnSpc>
                <a:spcPts val="384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1288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PRONTO ATENDIMENTO INFANTIL</a:t>
            </a:r>
          </a:p>
        </p:txBody>
      </p:sp>
      <p:sp>
        <p:nvSpPr>
          <p:cNvPr id="49" name="TextBox 23">
            <a:extLst>
              <a:ext uri="{FF2B5EF4-FFF2-40B4-BE49-F238E27FC236}">
                <a16:creationId xmlns:a16="http://schemas.microsoft.com/office/drawing/2014/main" xmlns="" id="{1D68082D-118F-DABA-5462-81411BDA772A}"/>
              </a:ext>
            </a:extLst>
          </p:cNvPr>
          <p:cNvSpPr txBox="1"/>
          <p:nvPr/>
        </p:nvSpPr>
        <p:spPr>
          <a:xfrm>
            <a:off x="13038533" y="1372697"/>
            <a:ext cx="4563667" cy="44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2025</a:t>
            </a:r>
          </a:p>
        </p:txBody>
      </p:sp>
      <p:sp>
        <p:nvSpPr>
          <p:cNvPr id="50" name="TextBox 28">
            <a:extLst>
              <a:ext uri="{FF2B5EF4-FFF2-40B4-BE49-F238E27FC236}">
                <a16:creationId xmlns:a16="http://schemas.microsoft.com/office/drawing/2014/main" xmlns="" id="{D1F91A24-4B27-E53A-C7F3-B126FCE712F1}"/>
              </a:ext>
            </a:extLst>
          </p:cNvPr>
          <p:cNvSpPr txBox="1"/>
          <p:nvPr/>
        </p:nvSpPr>
        <p:spPr>
          <a:xfrm>
            <a:off x="16368355" y="1802254"/>
            <a:ext cx="1447800" cy="39790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Fonte: SISS</a:t>
            </a:r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xmlns="" id="{F42D9053-7939-EE80-994C-22BD326E82E2}"/>
              </a:ext>
            </a:extLst>
          </p:cNvPr>
          <p:cNvSpPr/>
          <p:nvPr/>
        </p:nvSpPr>
        <p:spPr>
          <a:xfrm>
            <a:off x="11953925" y="6766380"/>
            <a:ext cx="5329773" cy="1355972"/>
          </a:xfrm>
          <a:custGeom>
            <a:avLst/>
            <a:gdLst/>
            <a:ahLst/>
            <a:cxnLst/>
            <a:rect l="l" t="t" r="r" b="b"/>
            <a:pathLst>
              <a:path w="7230304" h="1524937">
                <a:moveTo>
                  <a:pt x="0" y="0"/>
                </a:moveTo>
                <a:lnTo>
                  <a:pt x="7230304" y="0"/>
                </a:lnTo>
                <a:lnTo>
                  <a:pt x="7230304" y="1524936"/>
                </a:lnTo>
                <a:lnTo>
                  <a:pt x="0" y="15249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9000"/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xmlns="" id="{978A772F-C5E3-0A93-23CE-382A58A1E900}"/>
              </a:ext>
            </a:extLst>
          </p:cNvPr>
          <p:cNvSpPr txBox="1"/>
          <p:nvPr/>
        </p:nvSpPr>
        <p:spPr>
          <a:xfrm>
            <a:off x="11690478" y="6766380"/>
            <a:ext cx="5856665" cy="1211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b="1" dirty="0">
                <a:solidFill>
                  <a:schemeClr val="accent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OBSERVAÇÃO</a:t>
            </a:r>
            <a:endParaRPr lang="en-US" sz="1800" b="1" dirty="0">
              <a:solidFill>
                <a:schemeClr val="accent1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160"/>
              </a:lnSpc>
            </a:pPr>
            <a:r>
              <a:rPr lang="en-US" sz="18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Dados </a:t>
            </a:r>
            <a:r>
              <a:rPr lang="en-US" sz="18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referente</a:t>
            </a:r>
            <a:r>
              <a:rPr lang="en-US" sz="18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</a:t>
            </a:r>
          </a:p>
          <a:p>
            <a:pPr algn="ctr">
              <a:lnSpc>
                <a:spcPts val="2160"/>
              </a:lnSpc>
            </a:pP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Dados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referentes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ao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mês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: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maio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junho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julho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. </a:t>
            </a:r>
          </a:p>
          <a:p>
            <a:pPr algn="ctr">
              <a:lnSpc>
                <a:spcPts val="2160"/>
              </a:lnSpc>
            </a:pP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agosto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em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processamento</a:t>
            </a:r>
            <a:endParaRPr lang="en-US" sz="18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42A9486E-84DE-310B-8D8A-86315145D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107385"/>
              </p:ext>
            </p:extLst>
          </p:nvPr>
        </p:nvGraphicFramePr>
        <p:xfrm>
          <a:off x="699412" y="6593166"/>
          <a:ext cx="6082389" cy="2398395"/>
        </p:xfrm>
        <a:graphic>
          <a:graphicData uri="http://schemas.openxmlformats.org/drawingml/2006/table">
            <a:tbl>
              <a:tblPr/>
              <a:tblGrid>
                <a:gridCol w="1944819">
                  <a:extLst>
                    <a:ext uri="{9D8B030D-6E8A-4147-A177-3AD203B41FA5}">
                      <a16:colId xmlns:a16="http://schemas.microsoft.com/office/drawing/2014/main" xmlns="" val="201310411"/>
                    </a:ext>
                  </a:extLst>
                </a:gridCol>
                <a:gridCol w="2099374">
                  <a:extLst>
                    <a:ext uri="{9D8B030D-6E8A-4147-A177-3AD203B41FA5}">
                      <a16:colId xmlns:a16="http://schemas.microsoft.com/office/drawing/2014/main" xmlns="" val="2080234194"/>
                    </a:ext>
                  </a:extLst>
                </a:gridCol>
                <a:gridCol w="2038196">
                  <a:extLst>
                    <a:ext uri="{9D8B030D-6E8A-4147-A177-3AD203B41FA5}">
                      <a16:colId xmlns:a16="http://schemas.microsoft.com/office/drawing/2014/main" xmlns="" val="3270894001"/>
                    </a:ext>
                  </a:extLst>
                </a:gridCol>
              </a:tblGrid>
              <a:tr h="257175">
                <a:tc gridSpan="3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ATENDIMENTO POR ESPECIALIDADE PROFISSIONAL SAÚDE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39089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945909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Enfermagem PAA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42600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Enfermagem PAI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709221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Fisioterapia PAA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406965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Fisioterapia PAI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252148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Serviço Social PAA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89329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Serviço Social PAI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033563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41183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37503" y="9150501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0" y="7091"/>
            <a:ext cx="3670781" cy="3705899"/>
            <a:chOff x="0" y="0"/>
            <a:chExt cx="4894374" cy="4941199"/>
          </a:xfrm>
        </p:grpSpPr>
        <p:sp>
          <p:nvSpPr>
            <p:cNvPr id="4" name="Freeform 4"/>
            <p:cNvSpPr/>
            <p:nvPr/>
          </p:nvSpPr>
          <p:spPr>
            <a:xfrm>
              <a:off x="77416" y="77416"/>
              <a:ext cx="4324439" cy="4335277"/>
            </a:xfrm>
            <a:custGeom>
              <a:avLst/>
              <a:gdLst/>
              <a:ahLst/>
              <a:cxnLst/>
              <a:rect l="l" t="t" r="r" b="b"/>
              <a:pathLst>
                <a:path w="4324439" h="4335277">
                  <a:moveTo>
                    <a:pt x="0" y="0"/>
                  </a:moveTo>
                  <a:lnTo>
                    <a:pt x="4324439" y="0"/>
                  </a:lnTo>
                  <a:lnTo>
                    <a:pt x="4324439" y="4335277"/>
                  </a:lnTo>
                  <a:lnTo>
                    <a:pt x="0" y="4335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4000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324439" cy="4335277"/>
            </a:xfrm>
            <a:custGeom>
              <a:avLst/>
              <a:gdLst/>
              <a:ahLst/>
              <a:cxnLst/>
              <a:rect l="l" t="t" r="r" b="b"/>
              <a:pathLst>
                <a:path w="4324439" h="4335277">
                  <a:moveTo>
                    <a:pt x="0" y="0"/>
                  </a:moveTo>
                  <a:lnTo>
                    <a:pt x="4324439" y="0"/>
                  </a:lnTo>
                  <a:lnTo>
                    <a:pt x="4324439" y="4335277"/>
                  </a:lnTo>
                  <a:lnTo>
                    <a:pt x="0" y="4335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285554" y="352510"/>
              <a:ext cx="4324439" cy="4335277"/>
            </a:xfrm>
            <a:custGeom>
              <a:avLst/>
              <a:gdLst/>
              <a:ahLst/>
              <a:cxnLst/>
              <a:rect l="l" t="t" r="r" b="b"/>
              <a:pathLst>
                <a:path w="4324439" h="4335277">
                  <a:moveTo>
                    <a:pt x="0" y="0"/>
                  </a:moveTo>
                  <a:lnTo>
                    <a:pt x="4324439" y="0"/>
                  </a:lnTo>
                  <a:lnTo>
                    <a:pt x="4324439" y="4335277"/>
                  </a:lnTo>
                  <a:lnTo>
                    <a:pt x="0" y="4335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569935" y="605922"/>
              <a:ext cx="4324439" cy="4335277"/>
            </a:xfrm>
            <a:custGeom>
              <a:avLst/>
              <a:gdLst/>
              <a:ahLst/>
              <a:cxnLst/>
              <a:rect l="l" t="t" r="r" b="b"/>
              <a:pathLst>
                <a:path w="4324439" h="4335277">
                  <a:moveTo>
                    <a:pt x="0" y="0"/>
                  </a:moveTo>
                  <a:lnTo>
                    <a:pt x="4324439" y="0"/>
                  </a:lnTo>
                  <a:lnTo>
                    <a:pt x="4324439" y="4335277"/>
                  </a:lnTo>
                  <a:lnTo>
                    <a:pt x="0" y="4335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Freeform 8"/>
          <p:cNvSpPr/>
          <p:nvPr/>
        </p:nvSpPr>
        <p:spPr>
          <a:xfrm>
            <a:off x="5327796" y="3432597"/>
            <a:ext cx="5776730" cy="1469584"/>
          </a:xfrm>
          <a:custGeom>
            <a:avLst/>
            <a:gdLst/>
            <a:ahLst/>
            <a:cxnLst/>
            <a:rect l="l" t="t" r="r" b="b"/>
            <a:pathLst>
              <a:path w="5776730" h="1469584">
                <a:moveTo>
                  <a:pt x="0" y="0"/>
                </a:moveTo>
                <a:lnTo>
                  <a:pt x="5776730" y="0"/>
                </a:lnTo>
                <a:lnTo>
                  <a:pt x="5776730" y="1469585"/>
                </a:lnTo>
                <a:lnTo>
                  <a:pt x="0" y="14695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5000"/>
            </a:blip>
            <a:stretch>
              <a:fillRect r="-2719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7425202" y="4729891"/>
            <a:ext cx="4961792" cy="1262267"/>
          </a:xfrm>
          <a:custGeom>
            <a:avLst/>
            <a:gdLst/>
            <a:ahLst/>
            <a:cxnLst/>
            <a:rect l="l" t="t" r="r" b="b"/>
            <a:pathLst>
              <a:path w="4961792" h="1262267">
                <a:moveTo>
                  <a:pt x="0" y="0"/>
                </a:moveTo>
                <a:lnTo>
                  <a:pt x="4961792" y="0"/>
                </a:lnTo>
                <a:lnTo>
                  <a:pt x="4961792" y="1262266"/>
                </a:lnTo>
                <a:lnTo>
                  <a:pt x="0" y="12622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55000"/>
            </a:blip>
            <a:stretch>
              <a:fillRect r="-2719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5199124" y="3546967"/>
            <a:ext cx="5776730" cy="1469584"/>
          </a:xfrm>
          <a:custGeom>
            <a:avLst/>
            <a:gdLst/>
            <a:ahLst/>
            <a:cxnLst/>
            <a:rect l="l" t="t" r="r" b="b"/>
            <a:pathLst>
              <a:path w="5776730" h="1469584">
                <a:moveTo>
                  <a:pt x="0" y="0"/>
                </a:moveTo>
                <a:lnTo>
                  <a:pt x="5776730" y="0"/>
                </a:lnTo>
                <a:lnTo>
                  <a:pt x="5776730" y="1469584"/>
                </a:lnTo>
                <a:lnTo>
                  <a:pt x="0" y="14695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2719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7319008" y="4837147"/>
            <a:ext cx="4961792" cy="1262267"/>
          </a:xfrm>
          <a:custGeom>
            <a:avLst/>
            <a:gdLst/>
            <a:ahLst/>
            <a:cxnLst/>
            <a:rect l="l" t="t" r="r" b="b"/>
            <a:pathLst>
              <a:path w="4961792" h="1262267">
                <a:moveTo>
                  <a:pt x="0" y="0"/>
                </a:moveTo>
                <a:lnTo>
                  <a:pt x="4961793" y="0"/>
                </a:lnTo>
                <a:lnTo>
                  <a:pt x="4961793" y="1262267"/>
                </a:lnTo>
                <a:lnTo>
                  <a:pt x="0" y="126226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r="-2719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5303691" y="3387009"/>
            <a:ext cx="5443792" cy="1450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98"/>
              </a:lnSpc>
              <a:spcBef>
                <a:spcPct val="0"/>
              </a:spcBef>
            </a:pPr>
            <a:r>
              <a:rPr lang="en-US" sz="8641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RECURSOS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19008" y="4772577"/>
            <a:ext cx="4961792" cy="1110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85"/>
              </a:lnSpc>
              <a:spcBef>
                <a:spcPct val="0"/>
              </a:spcBef>
            </a:pPr>
            <a:r>
              <a:rPr lang="en-US" sz="6489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EM SAÚDE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816848"/>
              </p:ext>
            </p:extLst>
          </p:nvPr>
        </p:nvGraphicFramePr>
        <p:xfrm>
          <a:off x="685799" y="1874602"/>
          <a:ext cx="8483601" cy="5436086"/>
        </p:xfrm>
        <a:graphic>
          <a:graphicData uri="http://schemas.openxmlformats.org/drawingml/2006/table">
            <a:tbl>
              <a:tblPr/>
              <a:tblGrid>
                <a:gridCol w="3048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45167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ESPECIALIDADES MÉDICAS              </a:t>
                      </a:r>
                      <a:endParaRPr lang="en-US" sz="1100" dirty="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P.S CAMARGOS - %</a:t>
                      </a:r>
                      <a:endParaRPr lang="en-US" sz="1100" dirty="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P.S CAMARGOS - %</a:t>
                      </a:r>
                      <a:endParaRPr lang="en-US" sz="110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P.S IMPERIAL</a:t>
                      </a:r>
                      <a:endParaRPr lang="en-US" sz="1100" dirty="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P.S IMPERIAL</a:t>
                      </a:r>
                      <a:endParaRPr lang="en-US" sz="110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P.S ENGENHO</a:t>
                      </a:r>
                      <a:endParaRPr lang="en-US" sz="1100" dirty="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P.S ENGENHO</a:t>
                      </a:r>
                      <a:endParaRPr lang="en-US" sz="110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692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Clínica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Médica</a:t>
                      </a:r>
                      <a:endParaRPr lang="en-US" sz="1100" dirty="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36.185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66,03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32.933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60,27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32.421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692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Clínico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Sintomas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Respiratórios</a:t>
                      </a:r>
                      <a:endParaRPr lang="en-US" sz="1100" dirty="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313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0,57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64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692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Pediatria</a:t>
                      </a:r>
                      <a:endParaRPr lang="en-US" sz="1100" dirty="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13.719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25,04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12.080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22,11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8.155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855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Pediatria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-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Sintomas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Respiratório</a:t>
                      </a:r>
                      <a:endParaRPr lang="en-US" sz="1100" dirty="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382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0,70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26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459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Ginecologia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/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Obstetrícia</a:t>
                      </a:r>
                      <a:endParaRPr lang="en-US" sz="1100" dirty="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1.399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2,56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1381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Ortopedia</a:t>
                      </a:r>
                      <a:endParaRPr lang="en-US" sz="1100" dirty="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1.228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2,24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2.407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4,40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2.576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381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Emergência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Adulto</a:t>
                      </a:r>
                      <a:endParaRPr lang="en-US" sz="1100" dirty="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759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1,39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812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1,49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594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350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Emergência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- Sutura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Adulto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)</a:t>
                      </a:r>
                      <a:endParaRPr lang="en-US" sz="1100" dirty="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319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0,58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931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Emergência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Pediatria</a:t>
                      </a:r>
                      <a:endParaRPr lang="en-US" sz="1100" dirty="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20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0,04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8931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Emergêcia</a:t>
                      </a:r>
                      <a:r>
                        <a:rPr lang="en-US" sz="1600" dirty="0"/>
                        <a:t> sutura infantile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36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0,07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743115514"/>
                  </a:ext>
                </a:extLst>
              </a:tr>
              <a:tr h="293350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Odontologia</a:t>
                      </a:r>
                      <a:endParaRPr lang="en-US" sz="1100" dirty="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1.594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2,92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1.573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3352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Psicologia</a:t>
                      </a:r>
                      <a:endParaRPr lang="en-US" sz="1100" dirty="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3350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Fisioterapia</a:t>
                      </a:r>
                      <a:endParaRPr lang="en-US" sz="1100" dirty="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2.023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3,69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2.056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3,76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3350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Serviço Social</a:t>
                      </a:r>
                      <a:endParaRPr lang="en-US" sz="1100" dirty="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508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0,93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669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1,22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53153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100" dirty="0"/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54.797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100,00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54.645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100,0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45.409</a:t>
                      </a:r>
                    </a:p>
                  </a:txBody>
                  <a:tcPr marL="8826" marR="8826" marT="8826" marB="88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09535"/>
              </p:ext>
            </p:extLst>
          </p:nvPr>
        </p:nvGraphicFramePr>
        <p:xfrm>
          <a:off x="9753600" y="1866900"/>
          <a:ext cx="7874001" cy="6723740"/>
        </p:xfrm>
        <a:graphic>
          <a:graphicData uri="http://schemas.openxmlformats.org/drawingml/2006/table">
            <a:tbl>
              <a:tblPr/>
              <a:tblGrid>
                <a:gridCol w="2585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0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50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37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43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14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5565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TIPO DE EXAME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P.S CAMARGOS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P.S CAMARGOS</a:t>
                      </a:r>
                      <a:endParaRPr lang="en-US" sz="110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P.S IMPERIAL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P.S IMPERIAL</a:t>
                      </a:r>
                      <a:endParaRPr lang="en-US" sz="110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P.S ENGENHO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P.S ENGENHO</a:t>
                      </a:r>
                      <a:endParaRPr lang="en-US" sz="110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668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USG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172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0,26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2.203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3,09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066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ECG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1.641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2,53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1.076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1,51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827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2,49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066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RAIO X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11.308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17,41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10.923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15,32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9.126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27,45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066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TOMOGRAFIA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600" dirty="0"/>
                        <a:t>         -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600" dirty="0"/>
                        <a:t>        -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4.321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6,06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066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LABORATORIAL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51.761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79,70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52.509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73,65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23.173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69,70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778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RT PCR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5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0,01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0,00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066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AG TESTE RÁPIDO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55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0,08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145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0,20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120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0,36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066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H1N1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122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0,17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-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5066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64.942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100,0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71.299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100,0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33.246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100,0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553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DESTINO/ADULTO-OBESERVAÇÃO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6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6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6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6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9668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ALTA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312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43,82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207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63,89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68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53,54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9668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REMOÇÃO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325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45,65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92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28,40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40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31,50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2835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EVASÃO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23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3,23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0,62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1,57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6408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ÓBITO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52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7,30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18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5,56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17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13,39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421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DESISTÊNCIA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5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1,54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421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712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100,0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324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100,0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127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100,0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9422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DESTINO/INFANTIL-OBSERVAÇÃO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6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6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6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9668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ALTA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67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49,26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55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47,01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9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40,91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9668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REMOÇÃO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66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48,53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59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50,43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12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54,55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9668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EVASÃO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3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2,21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0,00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9668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ÓBITO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0,00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0,00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1038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 DESISTÊNCIA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0,00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3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2,56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1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/>
                        <a:t>4,55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7291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100" dirty="0"/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136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100,0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117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100,0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22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/>
                        <a:t>100,0</a:t>
                      </a:r>
                    </a:p>
                  </a:txBody>
                  <a:tcPr marL="7203" marR="7203" marT="7203" marB="72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grpSp>
        <p:nvGrpSpPr>
          <p:cNvPr id="23" name="Group 23"/>
          <p:cNvGrpSpPr/>
          <p:nvPr/>
        </p:nvGrpSpPr>
        <p:grpSpPr>
          <a:xfrm>
            <a:off x="13000909" y="8796562"/>
            <a:ext cx="5287091" cy="1659913"/>
            <a:chOff x="0" y="0"/>
            <a:chExt cx="10516520" cy="330172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Freeform 25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4977DEC6-C046-56D6-63AE-CE7E3F9C8915}"/>
              </a:ext>
            </a:extLst>
          </p:cNvPr>
          <p:cNvSpPr/>
          <p:nvPr/>
        </p:nvSpPr>
        <p:spPr>
          <a:xfrm>
            <a:off x="2891433" y="7812456"/>
            <a:ext cx="4271367" cy="1211228"/>
          </a:xfrm>
          <a:custGeom>
            <a:avLst/>
            <a:gdLst/>
            <a:ahLst/>
            <a:cxnLst/>
            <a:rect l="l" t="t" r="r" b="b"/>
            <a:pathLst>
              <a:path w="7230304" h="1524937">
                <a:moveTo>
                  <a:pt x="0" y="0"/>
                </a:moveTo>
                <a:lnTo>
                  <a:pt x="7230304" y="0"/>
                </a:lnTo>
                <a:lnTo>
                  <a:pt x="7230304" y="1524936"/>
                </a:lnTo>
                <a:lnTo>
                  <a:pt x="0" y="15249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9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69F254DE-2355-F7E6-DE62-C95DD853DC4C}"/>
              </a:ext>
            </a:extLst>
          </p:cNvPr>
          <p:cNvSpPr txBox="1"/>
          <p:nvPr/>
        </p:nvSpPr>
        <p:spPr>
          <a:xfrm>
            <a:off x="2891432" y="7768915"/>
            <a:ext cx="4271368" cy="1204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600" b="1" dirty="0">
                <a:solidFill>
                  <a:schemeClr val="accent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OBSERVAÇÃO</a:t>
            </a:r>
          </a:p>
          <a:p>
            <a:pPr algn="ctr">
              <a:lnSpc>
                <a:spcPts val="2160"/>
              </a:lnSpc>
            </a:pPr>
            <a:r>
              <a:rPr lang="en-US" sz="16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Dados </a:t>
            </a:r>
            <a:r>
              <a:rPr lang="en-US" sz="16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referente</a:t>
            </a:r>
            <a:r>
              <a:rPr lang="en-US" sz="16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Maio, </a:t>
            </a:r>
            <a:r>
              <a:rPr lang="en-US" sz="16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junho</a:t>
            </a:r>
            <a:r>
              <a:rPr lang="en-US" sz="16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julho</a:t>
            </a:r>
            <a:r>
              <a:rPr lang="en-US" sz="16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.     </a:t>
            </a:r>
          </a:p>
          <a:p>
            <a:pPr algn="ctr">
              <a:lnSpc>
                <a:spcPts val="2160"/>
              </a:lnSpc>
            </a:pPr>
            <a:r>
              <a:rPr lang="en-US" sz="16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Dados </a:t>
            </a:r>
            <a:r>
              <a:rPr lang="en-US" sz="16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referentes</a:t>
            </a:r>
            <a:r>
              <a:rPr lang="en-US" sz="16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ao</a:t>
            </a:r>
            <a:r>
              <a:rPr lang="en-US" sz="16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mês</a:t>
            </a:r>
            <a:r>
              <a:rPr lang="en-US" sz="16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de Agosto </a:t>
            </a:r>
          </a:p>
          <a:p>
            <a:pPr algn="ctr">
              <a:lnSpc>
                <a:spcPts val="2160"/>
              </a:lnSpc>
            </a:pPr>
            <a:r>
              <a:rPr lang="en-US" sz="16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processamento</a:t>
            </a:r>
            <a:endParaRPr lang="en-US" sz="16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xmlns="" id="{2A2AD2CC-9727-6E77-65E7-59BA1D0D20FB}"/>
              </a:ext>
            </a:extLst>
          </p:cNvPr>
          <p:cNvGrpSpPr/>
          <p:nvPr/>
        </p:nvGrpSpPr>
        <p:grpSpPr>
          <a:xfrm>
            <a:off x="371262" y="370290"/>
            <a:ext cx="1914738" cy="887010"/>
            <a:chOff x="-1" y="0"/>
            <a:chExt cx="2552983" cy="1182680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CB2D80D1-D786-3127-88EE-8242BD4643DD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03B534E6-91B5-BBD2-1020-81D653E96715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D15BBA53-79AB-C4E2-B18E-808ECB6C8AF0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65F215C1-1D24-938F-EEE4-F45A93A6B1E5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AB840828-A430-9C7B-3598-551150C134F3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xmlns="" id="{8DAA72E2-1DC5-1C27-1F09-7C937CA24B13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EF8A90B7-FFA8-1B05-600B-8826D60298C2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xmlns="" id="{BF356FE8-EE8F-D213-7062-CA101BE3E83D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27" name="TextBox 18">
              <a:extLst>
                <a:ext uri="{FF2B5EF4-FFF2-40B4-BE49-F238E27FC236}">
                  <a16:creationId xmlns:a16="http://schemas.microsoft.com/office/drawing/2014/main" xmlns="" id="{4D68FA74-D5FC-0455-5D38-4E01451ECE56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sp>
        <p:nvSpPr>
          <p:cNvPr id="28" name="TextBox 22">
            <a:extLst>
              <a:ext uri="{FF2B5EF4-FFF2-40B4-BE49-F238E27FC236}">
                <a16:creationId xmlns:a16="http://schemas.microsoft.com/office/drawing/2014/main" xmlns="" id="{18F2EB37-6026-B3A4-8BCB-877E98AF8F74}"/>
              </a:ext>
            </a:extLst>
          </p:cNvPr>
          <p:cNvSpPr txBox="1"/>
          <p:nvPr/>
        </p:nvSpPr>
        <p:spPr>
          <a:xfrm>
            <a:off x="2891432" y="594236"/>
            <a:ext cx="14554200" cy="458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4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31288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ATENDIMENTO URGÊNCIA E EMERGÊNCIA P.S POR ESPECIALIDADE</a:t>
            </a:r>
          </a:p>
        </p:txBody>
      </p:sp>
      <p:sp>
        <p:nvSpPr>
          <p:cNvPr id="29" name="TextBox 23">
            <a:extLst>
              <a:ext uri="{FF2B5EF4-FFF2-40B4-BE49-F238E27FC236}">
                <a16:creationId xmlns:a16="http://schemas.microsoft.com/office/drawing/2014/main" xmlns="" id="{A4B72C8C-1963-B585-7C89-2F74C309EFD8}"/>
              </a:ext>
            </a:extLst>
          </p:cNvPr>
          <p:cNvSpPr txBox="1"/>
          <p:nvPr/>
        </p:nvSpPr>
        <p:spPr>
          <a:xfrm>
            <a:off x="13106400" y="965604"/>
            <a:ext cx="4563667" cy="44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2025</a:t>
            </a:r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xmlns="" id="{5086C6E6-FCDE-BB2B-BF35-90F61068A48A}"/>
              </a:ext>
            </a:extLst>
          </p:cNvPr>
          <p:cNvSpPr txBox="1"/>
          <p:nvPr/>
        </p:nvSpPr>
        <p:spPr>
          <a:xfrm>
            <a:off x="16383000" y="1409700"/>
            <a:ext cx="1447800" cy="39790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Fonte: SISS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2"/>
          <p:cNvGrpSpPr/>
          <p:nvPr/>
        </p:nvGrpSpPr>
        <p:grpSpPr>
          <a:xfrm>
            <a:off x="13000909" y="8627086"/>
            <a:ext cx="5287091" cy="1659913"/>
            <a:chOff x="0" y="0"/>
            <a:chExt cx="10516520" cy="330172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" name="Freeform 24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5" name="Group 9">
            <a:extLst>
              <a:ext uri="{FF2B5EF4-FFF2-40B4-BE49-F238E27FC236}">
                <a16:creationId xmlns:a16="http://schemas.microsoft.com/office/drawing/2014/main" xmlns="" id="{8BCBE1AD-8337-FB50-340A-75EA18E454DB}"/>
              </a:ext>
            </a:extLst>
          </p:cNvPr>
          <p:cNvGrpSpPr/>
          <p:nvPr/>
        </p:nvGrpSpPr>
        <p:grpSpPr>
          <a:xfrm>
            <a:off x="371262" y="359275"/>
            <a:ext cx="1914738" cy="887010"/>
            <a:chOff x="-1" y="0"/>
            <a:chExt cx="2552983" cy="1182680"/>
          </a:xfrm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E9CEAABC-DCBD-5DEF-4DD9-7D61617A45EA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5FCE8E14-BFBF-0ED9-717A-215704183F2E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xmlns="" id="{42BA684F-56F4-4831-84F4-4EF6CA12BC93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xmlns="" id="{612B97CB-0855-7E9B-578D-AE2053239160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xmlns="" id="{7CE75BA7-2CCD-EE8F-02AD-A7EB4B943F2E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xmlns="" id="{C14CA23C-0F8E-10D7-9E49-95B1D7C5FDE4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43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1º Quadrimestre</a:t>
              </a: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xmlns="" id="{855F3E81-C10D-F943-005B-B0DBA29936B3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xmlns="" id="{A75C4DA0-AAE3-0DCD-330F-19861FB0EFE1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34" name="TextBox 18">
              <a:extLst>
                <a:ext uri="{FF2B5EF4-FFF2-40B4-BE49-F238E27FC236}">
                  <a16:creationId xmlns:a16="http://schemas.microsoft.com/office/drawing/2014/main" xmlns="" id="{8B146770-37A1-CB28-35D7-C8CA978A8605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B6F6825B-A4B4-6EC9-BC5E-73F262BE9D25}"/>
              </a:ext>
            </a:extLst>
          </p:cNvPr>
          <p:cNvSpPr/>
          <p:nvPr/>
        </p:nvSpPr>
        <p:spPr>
          <a:xfrm>
            <a:off x="6324600" y="8424174"/>
            <a:ext cx="5638799" cy="1355972"/>
          </a:xfrm>
          <a:custGeom>
            <a:avLst/>
            <a:gdLst/>
            <a:ahLst/>
            <a:cxnLst/>
            <a:rect l="l" t="t" r="r" b="b"/>
            <a:pathLst>
              <a:path w="7230304" h="1524937">
                <a:moveTo>
                  <a:pt x="0" y="0"/>
                </a:moveTo>
                <a:lnTo>
                  <a:pt x="7230304" y="0"/>
                </a:lnTo>
                <a:lnTo>
                  <a:pt x="7230304" y="1524936"/>
                </a:lnTo>
                <a:lnTo>
                  <a:pt x="0" y="15249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9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>
              <a:lnSpc>
                <a:spcPts val="2160"/>
              </a:lnSpc>
            </a:pPr>
            <a:endParaRPr lang="en-US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160"/>
              </a:lnSpc>
            </a:pP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Dados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referente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maio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junho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julho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.     </a:t>
            </a:r>
          </a:p>
          <a:p>
            <a:pPr algn="ctr">
              <a:lnSpc>
                <a:spcPts val="2160"/>
              </a:lnSpc>
            </a:pP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Dados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referentes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ao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mês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agosto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em</a:t>
            </a:r>
            <a:r>
              <a:rPr lang="en-US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processamento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20645C61-8391-E3A2-64BA-CCE651F2DB59}"/>
              </a:ext>
            </a:extLst>
          </p:cNvPr>
          <p:cNvSpPr txBox="1"/>
          <p:nvPr/>
        </p:nvSpPr>
        <p:spPr>
          <a:xfrm>
            <a:off x="6580753" y="8423714"/>
            <a:ext cx="5126494" cy="64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b="1" dirty="0">
                <a:solidFill>
                  <a:schemeClr val="accent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OBSERVAÇÃO</a:t>
            </a:r>
            <a:endParaRPr lang="en-US" sz="1800" b="1" dirty="0">
              <a:solidFill>
                <a:schemeClr val="accent1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160"/>
              </a:lnSpc>
            </a:pPr>
            <a:endParaRPr lang="en-US" sz="18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xmlns="" id="{88E080CB-B93D-9C6F-D50A-CC1F321D4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416772"/>
              </p:ext>
            </p:extLst>
          </p:nvPr>
        </p:nvGraphicFramePr>
        <p:xfrm>
          <a:off x="2707591" y="2577388"/>
          <a:ext cx="13341404" cy="4403310"/>
        </p:xfrm>
        <a:graphic>
          <a:graphicData uri="http://schemas.openxmlformats.org/drawingml/2006/table">
            <a:tbl>
              <a:tblPr/>
              <a:tblGrid>
                <a:gridCol w="2637701">
                  <a:extLst>
                    <a:ext uri="{9D8B030D-6E8A-4147-A177-3AD203B41FA5}">
                      <a16:colId xmlns:a16="http://schemas.microsoft.com/office/drawing/2014/main" xmlns="" val="3274720679"/>
                    </a:ext>
                  </a:extLst>
                </a:gridCol>
                <a:gridCol w="1207908">
                  <a:extLst>
                    <a:ext uri="{9D8B030D-6E8A-4147-A177-3AD203B41FA5}">
                      <a16:colId xmlns:a16="http://schemas.microsoft.com/office/drawing/2014/main" xmlns="" val="11445791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14135615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99133408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40474751"/>
                    </a:ext>
                  </a:extLst>
                </a:gridCol>
                <a:gridCol w="1095942">
                  <a:extLst>
                    <a:ext uri="{9D8B030D-6E8A-4147-A177-3AD203B41FA5}">
                      <a16:colId xmlns:a16="http://schemas.microsoft.com/office/drawing/2014/main" xmlns="" val="2151963500"/>
                    </a:ext>
                  </a:extLst>
                </a:gridCol>
                <a:gridCol w="1123818">
                  <a:extLst>
                    <a:ext uri="{9D8B030D-6E8A-4147-A177-3AD203B41FA5}">
                      <a16:colId xmlns:a16="http://schemas.microsoft.com/office/drawing/2014/main" xmlns="" val="2956773320"/>
                    </a:ext>
                  </a:extLst>
                </a:gridCol>
                <a:gridCol w="1133040">
                  <a:extLst>
                    <a:ext uri="{9D8B030D-6E8A-4147-A177-3AD203B41FA5}">
                      <a16:colId xmlns:a16="http://schemas.microsoft.com/office/drawing/2014/main" xmlns="" val="617798651"/>
                    </a:ext>
                  </a:extLst>
                </a:gridCol>
                <a:gridCol w="961395">
                  <a:extLst>
                    <a:ext uri="{9D8B030D-6E8A-4147-A177-3AD203B41FA5}">
                      <a16:colId xmlns:a16="http://schemas.microsoft.com/office/drawing/2014/main" xmlns="" val="2804609561"/>
                    </a:ext>
                  </a:extLst>
                </a:gridCol>
                <a:gridCol w="1096005">
                  <a:extLst>
                    <a:ext uri="{9D8B030D-6E8A-4147-A177-3AD203B41FA5}">
                      <a16:colId xmlns:a16="http://schemas.microsoft.com/office/drawing/2014/main" xmlns="" val="3679302385"/>
                    </a:ext>
                  </a:extLst>
                </a:gridCol>
                <a:gridCol w="1037595">
                  <a:extLst>
                    <a:ext uri="{9D8B030D-6E8A-4147-A177-3AD203B41FA5}">
                      <a16:colId xmlns:a16="http://schemas.microsoft.com/office/drawing/2014/main" xmlns="" val="1064373148"/>
                    </a:ext>
                  </a:extLst>
                </a:gridCol>
              </a:tblGrid>
              <a:tr h="23513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MUNICÍPIO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P.S CAMARGOS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P.S IMPERIAL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P.S ENGENHO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PAA - ADULTO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PAA INFANTIL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6794932"/>
                  </a:ext>
                </a:extLst>
              </a:tr>
              <a:tr h="2351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787851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Barueri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70.674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83,73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26.060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42.513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91,80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45.227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14.086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58,5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503610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Carapicuiba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1.747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2,07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1,64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14.850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6.364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26,4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880264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Cotia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0861541"/>
                  </a:ext>
                </a:extLst>
              </a:tr>
              <a:tr h="23625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Itapevi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2.271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3.515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1.603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1266634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Jandira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8.540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0,46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2.443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526605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Osasco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22.658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44,86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1.701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999060"/>
                  </a:ext>
                </a:extLst>
              </a:tr>
              <a:tr h="2435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Pirapora B. Jesus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0917835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Santana de Parnaíba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4716301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São Paulo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0,26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5448330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Não informado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1.208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3857818"/>
                  </a:ext>
                </a:extLst>
              </a:tr>
              <a:tr h="3317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Outros Municípios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0,14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6492907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84.406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50.512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46.309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22.062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24.092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2177705"/>
                  </a:ext>
                </a:extLst>
              </a:tr>
            </a:tbl>
          </a:graphicData>
        </a:graphic>
      </p:graphicFrame>
      <p:grpSp>
        <p:nvGrpSpPr>
          <p:cNvPr id="16" name="Group 9">
            <a:extLst>
              <a:ext uri="{FF2B5EF4-FFF2-40B4-BE49-F238E27FC236}">
                <a16:creationId xmlns:a16="http://schemas.microsoft.com/office/drawing/2014/main" xmlns="" id="{EEE32AEF-27A4-92D3-E69B-8D6EB8B70107}"/>
              </a:ext>
            </a:extLst>
          </p:cNvPr>
          <p:cNvGrpSpPr/>
          <p:nvPr/>
        </p:nvGrpSpPr>
        <p:grpSpPr>
          <a:xfrm>
            <a:off x="371262" y="370290"/>
            <a:ext cx="1914738" cy="887010"/>
            <a:chOff x="-1" y="0"/>
            <a:chExt cx="2552983" cy="1182680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8856E02F-3628-5147-789B-11D57F2D3C53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F843D261-5223-1813-7947-136FA766CF8E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1CB43601-BBB6-A7CB-C8DE-72CF1C39F2CF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A5200BBC-2B90-2283-65CE-979B1642D464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1052F2DE-F61C-05E7-E1AE-2DFE0DD810DC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xmlns="" id="{973D2350-25CE-BF34-B134-C3B55BDE70F7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18370E00-4532-C51F-1FF4-FFED7B23D16E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TextBox 17">
              <a:extLst>
                <a:ext uri="{FF2B5EF4-FFF2-40B4-BE49-F238E27FC236}">
                  <a16:creationId xmlns:a16="http://schemas.microsoft.com/office/drawing/2014/main" xmlns="" id="{ED58E504-53A8-9AE9-EB73-20100AAA5900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38" name="TextBox 18">
              <a:extLst>
                <a:ext uri="{FF2B5EF4-FFF2-40B4-BE49-F238E27FC236}">
                  <a16:creationId xmlns:a16="http://schemas.microsoft.com/office/drawing/2014/main" xmlns="" id="{79337B24-BF3C-0E6E-AC1C-0156B7F0850D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sp>
        <p:nvSpPr>
          <p:cNvPr id="39" name="TextBox 22">
            <a:extLst>
              <a:ext uri="{FF2B5EF4-FFF2-40B4-BE49-F238E27FC236}">
                <a16:creationId xmlns:a16="http://schemas.microsoft.com/office/drawing/2014/main" xmlns="" id="{040957FB-057F-606E-27FD-F1A858703150}"/>
              </a:ext>
            </a:extLst>
          </p:cNvPr>
          <p:cNvSpPr txBox="1"/>
          <p:nvPr/>
        </p:nvSpPr>
        <p:spPr>
          <a:xfrm>
            <a:off x="2895600" y="506854"/>
            <a:ext cx="1455420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4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1288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ORIGEM DOS PACIENTES – ATENDIMENTO NOS PSs</a:t>
            </a:r>
          </a:p>
        </p:txBody>
      </p:sp>
      <p:sp>
        <p:nvSpPr>
          <p:cNvPr id="40" name="TextBox 23">
            <a:extLst>
              <a:ext uri="{FF2B5EF4-FFF2-40B4-BE49-F238E27FC236}">
                <a16:creationId xmlns:a16="http://schemas.microsoft.com/office/drawing/2014/main" xmlns="" id="{1DF46A64-C40E-2FA5-ACDD-A6AE8B672062}"/>
              </a:ext>
            </a:extLst>
          </p:cNvPr>
          <p:cNvSpPr txBox="1"/>
          <p:nvPr/>
        </p:nvSpPr>
        <p:spPr>
          <a:xfrm>
            <a:off x="13110566" y="879867"/>
            <a:ext cx="4563667" cy="44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2025</a:t>
            </a:r>
          </a:p>
        </p:txBody>
      </p:sp>
      <p:sp>
        <p:nvSpPr>
          <p:cNvPr id="41" name="TextBox 28">
            <a:extLst>
              <a:ext uri="{FF2B5EF4-FFF2-40B4-BE49-F238E27FC236}">
                <a16:creationId xmlns:a16="http://schemas.microsoft.com/office/drawing/2014/main" xmlns="" id="{512EA30E-BB6D-0C73-5688-5FA4C73EF4D8}"/>
              </a:ext>
            </a:extLst>
          </p:cNvPr>
          <p:cNvSpPr txBox="1"/>
          <p:nvPr/>
        </p:nvSpPr>
        <p:spPr>
          <a:xfrm>
            <a:off x="16383000" y="1316593"/>
            <a:ext cx="1447800" cy="39790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Fonte: SISS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12649200" y="1714500"/>
            <a:ext cx="3733800" cy="369332"/>
          </a:xfrm>
          <a:custGeom>
            <a:avLst/>
            <a:gdLst/>
            <a:ahLst/>
            <a:cxnLst/>
            <a:rect l="l" t="t" r="r" b="b"/>
            <a:pathLst>
              <a:path w="4978400" h="492443">
                <a:moveTo>
                  <a:pt x="0" y="0"/>
                </a:moveTo>
                <a:lnTo>
                  <a:pt x="4978400" y="0"/>
                </a:lnTo>
                <a:lnTo>
                  <a:pt x="4978400" y="492443"/>
                </a:lnTo>
                <a:lnTo>
                  <a:pt x="0" y="49244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5" name="Group 9">
            <a:extLst>
              <a:ext uri="{FF2B5EF4-FFF2-40B4-BE49-F238E27FC236}">
                <a16:creationId xmlns:a16="http://schemas.microsoft.com/office/drawing/2014/main" xmlns="" id="{221EE7AF-6AC0-B57B-A317-B6644AC6FCD6}"/>
              </a:ext>
            </a:extLst>
          </p:cNvPr>
          <p:cNvGrpSpPr/>
          <p:nvPr/>
        </p:nvGrpSpPr>
        <p:grpSpPr>
          <a:xfrm>
            <a:off x="371262" y="359275"/>
            <a:ext cx="1914738" cy="887010"/>
            <a:chOff x="-1" y="0"/>
            <a:chExt cx="2552983" cy="1182680"/>
          </a:xfrm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468EDD33-9966-806D-5B33-82AC27389C00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B7E3378F-8106-3509-EADC-C88C866ADEA1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xmlns="" id="{58E45F37-AFAA-FBA1-241A-3AB2C715CE28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xmlns="" id="{BEA975B6-1746-488F-624A-23306EA2BBB1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xmlns="" id="{467475AE-7114-3E53-F0C9-5BB18365636E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xmlns="" id="{8E36EF95-A357-96CC-4D69-84354D6C39C8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43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1º Quadrimestre</a:t>
              </a: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xmlns="" id="{CB052138-2393-8A25-9B17-0EBDD9DC21EF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xmlns="" id="{4CFE762F-1CF2-D103-C146-4DEA0FABDF29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34" name="TextBox 18">
              <a:extLst>
                <a:ext uri="{FF2B5EF4-FFF2-40B4-BE49-F238E27FC236}">
                  <a16:creationId xmlns:a16="http://schemas.microsoft.com/office/drawing/2014/main" xmlns="" id="{F0EB0FBB-E688-2266-BACC-B435EBD0D72A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grpSp>
        <p:nvGrpSpPr>
          <p:cNvPr id="48" name="Group 9">
            <a:extLst>
              <a:ext uri="{FF2B5EF4-FFF2-40B4-BE49-F238E27FC236}">
                <a16:creationId xmlns:a16="http://schemas.microsoft.com/office/drawing/2014/main" xmlns="" id="{219BDF66-5A71-F071-CD54-70D1D88CC0BA}"/>
              </a:ext>
            </a:extLst>
          </p:cNvPr>
          <p:cNvGrpSpPr/>
          <p:nvPr/>
        </p:nvGrpSpPr>
        <p:grpSpPr>
          <a:xfrm>
            <a:off x="371262" y="370290"/>
            <a:ext cx="1914738" cy="887010"/>
            <a:chOff x="-1" y="0"/>
            <a:chExt cx="2552983" cy="1182680"/>
          </a:xfrm>
        </p:grpSpPr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xmlns="" id="{6485B426-15F3-5B67-635C-38232B0C366F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xmlns="" id="{C21D7FBE-6FE3-1766-E809-D06447F3681C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xmlns="" id="{5F42C175-E318-8682-790D-0A11773D4D09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xmlns="" id="{7F691890-83FA-F4D4-6DC5-F4433AA8F818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xmlns="" id="{717275AD-1801-0D90-1BDC-57C66AA9ADBB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TextBox 15">
              <a:extLst>
                <a:ext uri="{FF2B5EF4-FFF2-40B4-BE49-F238E27FC236}">
                  <a16:creationId xmlns:a16="http://schemas.microsoft.com/office/drawing/2014/main" xmlns="" id="{E1D75A71-3F5F-4A5A-7B7B-13C0C601AF04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xmlns="" id="{EBC9FAFA-8C98-14F0-1393-F67C01042C22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TextBox 17">
              <a:extLst>
                <a:ext uri="{FF2B5EF4-FFF2-40B4-BE49-F238E27FC236}">
                  <a16:creationId xmlns:a16="http://schemas.microsoft.com/office/drawing/2014/main" xmlns="" id="{678EECCA-530C-85D4-0D5E-B4A5B5CBF7F8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57" name="TextBox 18">
              <a:extLst>
                <a:ext uri="{FF2B5EF4-FFF2-40B4-BE49-F238E27FC236}">
                  <a16:creationId xmlns:a16="http://schemas.microsoft.com/office/drawing/2014/main" xmlns="" id="{C242DE82-3916-FF34-948E-75AB23025EB1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sp>
        <p:nvSpPr>
          <p:cNvPr id="58" name="TextBox 22">
            <a:extLst>
              <a:ext uri="{FF2B5EF4-FFF2-40B4-BE49-F238E27FC236}">
                <a16:creationId xmlns:a16="http://schemas.microsoft.com/office/drawing/2014/main" xmlns="" id="{63BA4A79-AAA8-34D6-EAC5-D9E1C258EC75}"/>
              </a:ext>
            </a:extLst>
          </p:cNvPr>
          <p:cNvSpPr txBox="1"/>
          <p:nvPr/>
        </p:nvSpPr>
        <p:spPr>
          <a:xfrm>
            <a:off x="2277464" y="506854"/>
            <a:ext cx="15172336" cy="458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4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31288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DIRETORIA DE ÁREA TÉCNICA DE QUALIDADE E SEGURANÇA DO PACIENTE</a:t>
            </a:r>
          </a:p>
        </p:txBody>
      </p:sp>
      <p:sp>
        <p:nvSpPr>
          <p:cNvPr id="59" name="TextBox 23">
            <a:extLst>
              <a:ext uri="{FF2B5EF4-FFF2-40B4-BE49-F238E27FC236}">
                <a16:creationId xmlns:a16="http://schemas.microsoft.com/office/drawing/2014/main" xmlns="" id="{621F6DBF-0221-02AC-2508-9A8A119CD8E2}"/>
              </a:ext>
            </a:extLst>
          </p:cNvPr>
          <p:cNvSpPr txBox="1"/>
          <p:nvPr/>
        </p:nvSpPr>
        <p:spPr>
          <a:xfrm>
            <a:off x="13110566" y="965604"/>
            <a:ext cx="4563667" cy="44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2025</a:t>
            </a:r>
          </a:p>
        </p:txBody>
      </p:sp>
      <p:sp>
        <p:nvSpPr>
          <p:cNvPr id="60" name="TextBox 28">
            <a:extLst>
              <a:ext uri="{FF2B5EF4-FFF2-40B4-BE49-F238E27FC236}">
                <a16:creationId xmlns:a16="http://schemas.microsoft.com/office/drawing/2014/main" xmlns="" id="{81909D8D-B05D-92FA-99FC-83F5AEEB8CF3}"/>
              </a:ext>
            </a:extLst>
          </p:cNvPr>
          <p:cNvSpPr txBox="1"/>
          <p:nvPr/>
        </p:nvSpPr>
        <p:spPr>
          <a:xfrm>
            <a:off x="16383000" y="1392793"/>
            <a:ext cx="1447800" cy="39790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Fonte: SISS</a:t>
            </a:r>
          </a:p>
        </p:txBody>
      </p:sp>
      <p:graphicFrame>
        <p:nvGraphicFramePr>
          <p:cNvPr id="62" name="Tabela 61">
            <a:extLst>
              <a:ext uri="{FF2B5EF4-FFF2-40B4-BE49-F238E27FC236}">
                <a16:creationId xmlns:a16="http://schemas.microsoft.com/office/drawing/2014/main" xmlns="" id="{3A4B8C20-6D8F-A0C0-AD7C-F304228EF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27709"/>
              </p:ext>
            </p:extLst>
          </p:nvPr>
        </p:nvGraphicFramePr>
        <p:xfrm>
          <a:off x="695691" y="2311485"/>
          <a:ext cx="9886217" cy="2425941"/>
        </p:xfrm>
        <a:graphic>
          <a:graphicData uri="http://schemas.openxmlformats.org/drawingml/2006/table">
            <a:tbl>
              <a:tblPr/>
              <a:tblGrid>
                <a:gridCol w="8209817">
                  <a:extLst>
                    <a:ext uri="{9D8B030D-6E8A-4147-A177-3AD203B41FA5}">
                      <a16:colId xmlns:a16="http://schemas.microsoft.com/office/drawing/2014/main" xmlns="" val="140079555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726141582"/>
                    </a:ext>
                  </a:extLst>
                </a:gridCol>
              </a:tblGrid>
              <a:tr h="4698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1E1C11"/>
                          </a:solidFill>
                          <a:effectLst/>
                          <a:latin typeface="Arial" panose="020B0604020202020204" pitchFamily="34" charset="0"/>
                        </a:rPr>
                        <a:t>QUALIDADE E SEGURANÇA DO PACIENTE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QUANTIDADE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5745918"/>
                  </a:ext>
                </a:extLst>
              </a:tr>
              <a:tr h="3260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Visitas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téc.realizadas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as unidades mun. de saúde de gestão direta e indireta   </a:t>
                      </a:r>
                    </a:p>
                  </a:txBody>
                  <a:tcPr marL="48012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5390162"/>
                  </a:ext>
                </a:extLst>
              </a:tr>
              <a:tr h="3260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1E1C11"/>
                          </a:solidFill>
                          <a:effectLst/>
                          <a:latin typeface="Arial" panose="020B0604020202020204" pitchFamily="34" charset="0"/>
                        </a:rPr>
                        <a:t>Núcleo de Qualidade e Segurança do Paciente gestão direta - Reunião </a:t>
                      </a:r>
                    </a:p>
                  </a:txBody>
                  <a:tcPr marL="48012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1E1C11"/>
                          </a:solidFill>
                          <a:effectLst/>
                          <a:latin typeface="Arial" panose="020B0604020202020204" pitchFamily="34" charset="0"/>
                        </a:rPr>
                        <a:t>06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3540595"/>
                  </a:ext>
                </a:extLst>
              </a:tr>
              <a:tr h="3260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1E1C11"/>
                          </a:solidFill>
                          <a:effectLst/>
                          <a:latin typeface="Arial" panose="020B0604020202020204" pitchFamily="34" charset="0"/>
                        </a:rPr>
                        <a:t>Participações em reuniões dos Comitês /Comissões</a:t>
                      </a:r>
                    </a:p>
                  </a:txBody>
                  <a:tcPr marL="48012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1E1C1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945802"/>
                  </a:ext>
                </a:extLst>
              </a:tr>
              <a:tr h="3260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Visitas extraordinárias  / Técnicas</a:t>
                      </a:r>
                    </a:p>
                  </a:txBody>
                  <a:tcPr marL="48012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1E1C11"/>
                          </a:solidFill>
                          <a:effectLst/>
                          <a:latin typeface="Arial" panose="020B0604020202020204" pitchFamily="34" charset="0"/>
                        </a:rPr>
                        <a:t>04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6917162"/>
                  </a:ext>
                </a:extLst>
              </a:tr>
              <a:tr h="3260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Realização de reunião do Comitê de Qualidade e Segurança do Paciente </a:t>
                      </a:r>
                    </a:p>
                  </a:txBody>
                  <a:tcPr marL="48012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1E1C11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73597885"/>
                  </a:ext>
                </a:extLst>
              </a:tr>
              <a:tr h="3260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1E1C1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012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1E1C11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5335" marR="5335" marT="5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7377264"/>
                  </a:ext>
                </a:extLst>
              </a:tr>
            </a:tbl>
          </a:graphicData>
        </a:graphic>
      </p:graphicFrame>
      <p:graphicFrame>
        <p:nvGraphicFramePr>
          <p:cNvPr id="64" name="Tabela 63">
            <a:extLst>
              <a:ext uri="{FF2B5EF4-FFF2-40B4-BE49-F238E27FC236}">
                <a16:creationId xmlns:a16="http://schemas.microsoft.com/office/drawing/2014/main" xmlns="" id="{4579D668-8652-C7B0-6A7D-458369069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115806"/>
              </p:ext>
            </p:extLst>
          </p:nvPr>
        </p:nvGraphicFramePr>
        <p:xfrm>
          <a:off x="685800" y="5295900"/>
          <a:ext cx="8228176" cy="1998961"/>
        </p:xfrm>
        <a:graphic>
          <a:graphicData uri="http://schemas.openxmlformats.org/drawingml/2006/table">
            <a:tbl>
              <a:tblPr/>
              <a:tblGrid>
                <a:gridCol w="5410200">
                  <a:extLst>
                    <a:ext uri="{9D8B030D-6E8A-4147-A177-3AD203B41FA5}">
                      <a16:colId xmlns:a16="http://schemas.microsoft.com/office/drawing/2014/main" xmlns="" val="333747055"/>
                    </a:ext>
                  </a:extLst>
                </a:gridCol>
                <a:gridCol w="2817976">
                  <a:extLst>
                    <a:ext uri="{9D8B030D-6E8A-4147-A177-3AD203B41FA5}">
                      <a16:colId xmlns:a16="http://schemas.microsoft.com/office/drawing/2014/main" xmlns="" val="4151659104"/>
                    </a:ext>
                  </a:extLst>
                </a:gridCol>
              </a:tblGrid>
              <a:tr h="28896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 TÉCNICA EM PREVENÇÃO E CONTROLE DE INFECÇÃO RELACIONADA À ASSISTÊNCIA À SAÚDE</a:t>
                      </a:r>
                    </a:p>
                  </a:txBody>
                  <a:tcPr marL="5511" marR="5511" marT="5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836183"/>
                  </a:ext>
                </a:extLst>
              </a:tr>
              <a:tr h="2889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Participações em reuniões das Comissões/Comitês </a:t>
                      </a:r>
                    </a:p>
                  </a:txBody>
                  <a:tcPr marL="5511" marR="5511" marT="5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511" marR="5511" marT="5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2169058"/>
                  </a:ext>
                </a:extLst>
              </a:tr>
              <a:tr h="2889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Elaboração/Revisão de documentos </a:t>
                      </a:r>
                    </a:p>
                  </a:txBody>
                  <a:tcPr marL="5511" marR="5511" marT="5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511" marR="5511" marT="5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1359421"/>
                  </a:ext>
                </a:extLst>
              </a:tr>
              <a:tr h="2889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Ações educativas </a:t>
                      </a:r>
                    </a:p>
                  </a:txBody>
                  <a:tcPr marL="5511" marR="5511" marT="5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</a:t>
                      </a:r>
                    </a:p>
                  </a:txBody>
                  <a:tcPr marL="5511" marR="5511" marT="5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9071897"/>
                  </a:ext>
                </a:extLst>
              </a:tr>
              <a:tr h="2889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Visitas técnicas </a:t>
                      </a:r>
                    </a:p>
                  </a:txBody>
                  <a:tcPr marL="5511" marR="5511" marT="5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</a:t>
                      </a:r>
                    </a:p>
                  </a:txBody>
                  <a:tcPr marL="5511" marR="5511" marT="5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9594596"/>
                  </a:ext>
                </a:extLst>
              </a:tr>
              <a:tr h="2889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5511" marR="5511" marT="5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5511" marR="5511" marT="5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428559"/>
                  </a:ext>
                </a:extLst>
              </a:tr>
            </a:tbl>
          </a:graphicData>
        </a:graphic>
      </p:graphicFrame>
      <p:graphicFrame>
        <p:nvGraphicFramePr>
          <p:cNvPr id="65" name="Tabela 64">
            <a:extLst>
              <a:ext uri="{FF2B5EF4-FFF2-40B4-BE49-F238E27FC236}">
                <a16:creationId xmlns:a16="http://schemas.microsoft.com/office/drawing/2014/main" xmlns="" id="{F78D597C-A4C7-2856-FB40-2E2613314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78288"/>
              </p:ext>
            </p:extLst>
          </p:nvPr>
        </p:nvGraphicFramePr>
        <p:xfrm>
          <a:off x="11043276" y="2388632"/>
          <a:ext cx="6489701" cy="2308860"/>
        </p:xfrm>
        <a:graphic>
          <a:graphicData uri="http://schemas.openxmlformats.org/drawingml/2006/table">
            <a:tbl>
              <a:tblPr/>
              <a:tblGrid>
                <a:gridCol w="4936067">
                  <a:extLst>
                    <a:ext uri="{9D8B030D-6E8A-4147-A177-3AD203B41FA5}">
                      <a16:colId xmlns:a16="http://schemas.microsoft.com/office/drawing/2014/main" xmlns="" val="1577859284"/>
                    </a:ext>
                  </a:extLst>
                </a:gridCol>
                <a:gridCol w="1553634">
                  <a:extLst>
                    <a:ext uri="{9D8B030D-6E8A-4147-A177-3AD203B41FA5}">
                      <a16:colId xmlns:a16="http://schemas.microsoft.com/office/drawing/2014/main" xmlns="" val="1195918715"/>
                    </a:ext>
                  </a:extLst>
                </a:gridCol>
              </a:tblGrid>
              <a:tr h="29527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CENTRAL DE MATERIAIS E ESTERILIZAÇÕES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242777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Quantidade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5471498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Procedimentos de desinfecção e esterilização      </a:t>
                      </a:r>
                    </a:p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aos serviços internos de gestão direta da  </a:t>
                      </a:r>
                    </a:p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Secretaria de Saúde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5296111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Procedimento de desinfecção e esterilização </a:t>
                      </a:r>
                    </a:p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aos serviços de gestão indireta/terceirizados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31.961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960745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6641308"/>
                  </a:ext>
                </a:extLst>
              </a:tr>
            </a:tbl>
          </a:graphicData>
        </a:graphic>
      </p:graphicFrame>
      <p:graphicFrame>
        <p:nvGraphicFramePr>
          <p:cNvPr id="67" name="Tabela 66">
            <a:extLst>
              <a:ext uri="{FF2B5EF4-FFF2-40B4-BE49-F238E27FC236}">
                <a16:creationId xmlns:a16="http://schemas.microsoft.com/office/drawing/2014/main" xmlns="" id="{C8417AFE-4937-AC16-BC63-2E74C014C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515393"/>
              </p:ext>
            </p:extLst>
          </p:nvPr>
        </p:nvGraphicFramePr>
        <p:xfrm>
          <a:off x="10071694" y="4947850"/>
          <a:ext cx="6920906" cy="3038208"/>
        </p:xfrm>
        <a:graphic>
          <a:graphicData uri="http://schemas.openxmlformats.org/drawingml/2006/table">
            <a:tbl>
              <a:tblPr/>
              <a:tblGrid>
                <a:gridCol w="5583271">
                  <a:extLst>
                    <a:ext uri="{9D8B030D-6E8A-4147-A177-3AD203B41FA5}">
                      <a16:colId xmlns:a16="http://schemas.microsoft.com/office/drawing/2014/main" xmlns="" val="3265260840"/>
                    </a:ext>
                  </a:extLst>
                </a:gridCol>
                <a:gridCol w="1337635">
                  <a:extLst>
                    <a:ext uri="{9D8B030D-6E8A-4147-A177-3AD203B41FA5}">
                      <a16:colId xmlns:a16="http://schemas.microsoft.com/office/drawing/2014/main" xmlns="" val="1295695527"/>
                    </a:ext>
                  </a:extLst>
                </a:gridCol>
              </a:tblGrid>
              <a:tr h="32674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Agência Transfusional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3401105"/>
                  </a:ext>
                </a:extLst>
              </a:tr>
              <a:tr h="106494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 de solicitações de transfusões encaminhadas à Agência Transfusional, Nº de bolsas testadas e Total de bolsas liberadas no 2º Quadrimestre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2479261"/>
                  </a:ext>
                </a:extLst>
              </a:tr>
              <a:tr h="4803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Solicitações de transfusões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0734071"/>
                  </a:ext>
                </a:extLst>
              </a:tr>
              <a:tr h="45841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Nº de bolsas testadas (Concentrado de Hemácias)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786917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de bolsas liberadas pela Agência Transfusional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1077898"/>
                  </a:ext>
                </a:extLst>
              </a:tr>
              <a:tr h="32674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4082156"/>
                  </a:ext>
                </a:extLst>
              </a:tr>
            </a:tbl>
          </a:graphicData>
        </a:graphic>
      </p:graphicFrame>
      <p:graphicFrame>
        <p:nvGraphicFramePr>
          <p:cNvPr id="69" name="Tabela 68">
            <a:extLst>
              <a:ext uri="{FF2B5EF4-FFF2-40B4-BE49-F238E27FC236}">
                <a16:creationId xmlns:a16="http://schemas.microsoft.com/office/drawing/2014/main" xmlns="" id="{B227C1B6-502E-F892-AC84-98D57710F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344697"/>
              </p:ext>
            </p:extLst>
          </p:nvPr>
        </p:nvGraphicFramePr>
        <p:xfrm>
          <a:off x="5412008" y="8548447"/>
          <a:ext cx="8557719" cy="1210532"/>
        </p:xfrm>
        <a:graphic>
          <a:graphicData uri="http://schemas.openxmlformats.org/drawingml/2006/table">
            <a:tbl>
              <a:tblPr/>
              <a:tblGrid>
                <a:gridCol w="2852573">
                  <a:extLst>
                    <a:ext uri="{9D8B030D-6E8A-4147-A177-3AD203B41FA5}">
                      <a16:colId xmlns:a16="http://schemas.microsoft.com/office/drawing/2014/main" xmlns="" val="2210182985"/>
                    </a:ext>
                  </a:extLst>
                </a:gridCol>
                <a:gridCol w="2852573">
                  <a:extLst>
                    <a:ext uri="{9D8B030D-6E8A-4147-A177-3AD203B41FA5}">
                      <a16:colId xmlns:a16="http://schemas.microsoft.com/office/drawing/2014/main" xmlns="" val="1405363565"/>
                    </a:ext>
                  </a:extLst>
                </a:gridCol>
                <a:gridCol w="2852573">
                  <a:extLst>
                    <a:ext uri="{9D8B030D-6E8A-4147-A177-3AD203B41FA5}">
                      <a16:colId xmlns:a16="http://schemas.microsoft.com/office/drawing/2014/main" xmlns="" val="393741517"/>
                    </a:ext>
                  </a:extLst>
                </a:gridCol>
              </a:tblGrid>
              <a:tr h="37661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 BANCO DE SANGUE – Posto de Doação Luciano Vitor Batista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7377486"/>
                  </a:ext>
                </a:extLst>
              </a:tr>
              <a:tr h="416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Candidatos atendidos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Candidatos recusados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Bolsas coletadas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0546268"/>
                  </a:ext>
                </a:extLst>
              </a:tr>
              <a:tr h="416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93440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65268F3-9178-8C07-36AD-D0838EBE2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88E29B5A-631A-157D-ECD2-4323BF5B7EDF}"/>
              </a:ext>
            </a:extLst>
          </p:cNvPr>
          <p:cNvSpPr/>
          <p:nvPr/>
        </p:nvSpPr>
        <p:spPr>
          <a:xfrm>
            <a:off x="762000" y="9182100"/>
            <a:ext cx="4141540" cy="776539"/>
          </a:xfrm>
          <a:custGeom>
            <a:avLst/>
            <a:gdLst/>
            <a:ahLst/>
            <a:cxnLst/>
            <a:rect l="l" t="t" r="r" b="b"/>
            <a:pathLst>
              <a:path w="4141540" h="776539">
                <a:moveTo>
                  <a:pt x="0" y="0"/>
                </a:moveTo>
                <a:lnTo>
                  <a:pt x="4141540" y="0"/>
                </a:lnTo>
                <a:lnTo>
                  <a:pt x="4141540" y="776539"/>
                </a:lnTo>
                <a:lnTo>
                  <a:pt x="0" y="7765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xmlns="" id="{D209137D-DE27-8E4B-9864-A8A190088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543058"/>
              </p:ext>
            </p:extLst>
          </p:nvPr>
        </p:nvGraphicFramePr>
        <p:xfrm>
          <a:off x="4158974" y="3114611"/>
          <a:ext cx="9970051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4150364962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xmlns="" val="3697515826"/>
                    </a:ext>
                  </a:extLst>
                </a:gridCol>
                <a:gridCol w="3797851">
                  <a:extLst>
                    <a:ext uri="{9D8B030D-6E8A-4147-A177-3AD203B41FA5}">
                      <a16:colId xmlns:a16="http://schemas.microsoft.com/office/drawing/2014/main" xmlns="" val="3066559831"/>
                    </a:ext>
                  </a:extLst>
                </a:gridCol>
              </a:tblGrid>
              <a:tr h="12996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Mês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usuários atendidos nas Farmácias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Medicamento / Insumos Dispensados pela Farmácia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7818836"/>
                  </a:ext>
                </a:extLst>
              </a:tr>
              <a:tr h="569747"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127.354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8.101.627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8252121"/>
                  </a:ext>
                </a:extLst>
              </a:tr>
              <a:tr h="569747"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Junho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110.763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7.652.535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7270569"/>
                  </a:ext>
                </a:extLst>
              </a:tr>
              <a:tr h="569747"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Julho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121.603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8.908.895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2488973"/>
                  </a:ext>
                </a:extLst>
              </a:tr>
              <a:tr h="569747">
                <a:tc>
                  <a:txBody>
                    <a:bodyPr/>
                    <a:lstStyle/>
                    <a:p>
                      <a:pPr algn="l" fontAlgn="b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Agosto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122.876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8.436.327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8988873"/>
                  </a:ext>
                </a:extLst>
              </a:tr>
              <a:tr h="53615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  <a:endParaRPr lang="pt-BR" sz="2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482.596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33.099.384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241654"/>
                  </a:ext>
                </a:extLst>
              </a:tr>
            </a:tbl>
          </a:graphicData>
        </a:graphic>
      </p:graphicFrame>
      <p:grpSp>
        <p:nvGrpSpPr>
          <p:cNvPr id="5" name="Group 22">
            <a:extLst>
              <a:ext uri="{FF2B5EF4-FFF2-40B4-BE49-F238E27FC236}">
                <a16:creationId xmlns:a16="http://schemas.microsoft.com/office/drawing/2014/main" xmlns="" id="{A2A8B3B1-3E6E-5A8E-A85B-43CD4D2A8A80}"/>
              </a:ext>
            </a:extLst>
          </p:cNvPr>
          <p:cNvGrpSpPr/>
          <p:nvPr/>
        </p:nvGrpSpPr>
        <p:grpSpPr>
          <a:xfrm>
            <a:off x="13000909" y="8627086"/>
            <a:ext cx="5287091" cy="1659913"/>
            <a:chOff x="0" y="0"/>
            <a:chExt cx="10516520" cy="3301724"/>
          </a:xfrm>
        </p:grpSpPr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xmlns="" id="{71C6C0E0-3F09-968B-098E-49F0AF3955AD}"/>
                </a:ext>
              </a:extLst>
            </p:cNvPr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xmlns="" id="{FDE5C88E-F09E-F93F-DF23-F13DE25A26E4}"/>
              </a:ext>
            </a:extLst>
          </p:cNvPr>
          <p:cNvGrpSpPr/>
          <p:nvPr/>
        </p:nvGrpSpPr>
        <p:grpSpPr>
          <a:xfrm>
            <a:off x="371262" y="359275"/>
            <a:ext cx="1914738" cy="887010"/>
            <a:chOff x="-1" y="0"/>
            <a:chExt cx="2552983" cy="1182680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A97DF423-C99F-6BF6-F7D3-2227F341921E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55F1FB2D-2184-DF8B-E286-C5FACF31DCD3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9AFF9BF0-22FD-8BA8-04B6-FC0E6E28E4D6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xmlns="" id="{6E608D30-3F76-EFF0-81C7-CE2B9DA93132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xmlns="" id="{8D717989-0CEB-0A08-7A91-6438DB4F8019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xmlns="" id="{A2AA00D1-C0D3-ED26-9A3E-9DB4073DB9EE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43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1º Quadrimestre</a:t>
              </a: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xmlns="" id="{8FFAC047-91FA-9FC6-0DA2-1084CF97E83A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xmlns="" id="{EBC5947B-CCA6-B119-D7B8-9FC0BF10C528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xmlns="" id="{D5EF7CA8-0A07-9BC8-A192-3188FBBFAAA3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grpSp>
        <p:nvGrpSpPr>
          <p:cNvPr id="19" name="Group 9">
            <a:extLst>
              <a:ext uri="{FF2B5EF4-FFF2-40B4-BE49-F238E27FC236}">
                <a16:creationId xmlns:a16="http://schemas.microsoft.com/office/drawing/2014/main" xmlns="" id="{5CA9D187-4F90-E245-7CFB-C9B03E45F14C}"/>
              </a:ext>
            </a:extLst>
          </p:cNvPr>
          <p:cNvGrpSpPr/>
          <p:nvPr/>
        </p:nvGrpSpPr>
        <p:grpSpPr>
          <a:xfrm>
            <a:off x="371262" y="370290"/>
            <a:ext cx="1914738" cy="887010"/>
            <a:chOff x="-1" y="0"/>
            <a:chExt cx="2552983" cy="1182680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559599C8-7FEB-5F34-91BF-5694E8F1533E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5281154F-0B0A-238B-02F1-B2F425846993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DC86ACB0-94A9-FDA2-4CC1-EA0509B4A86C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18E62099-B382-84B4-EF23-FF2703AC28B4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238E22AE-BF20-8D6F-F8A4-950E5236D5A0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TextBox 15">
              <a:extLst>
                <a:ext uri="{FF2B5EF4-FFF2-40B4-BE49-F238E27FC236}">
                  <a16:creationId xmlns:a16="http://schemas.microsoft.com/office/drawing/2014/main" xmlns="" id="{BB6CCBD0-A93B-024B-843B-3D4A199CD6F9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xmlns="" id="{6F970BAC-0137-1019-1B11-D1DA9032B922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xmlns="" id="{DEEF25E9-4CBF-F40D-D162-5E56303498B2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xmlns="" id="{3FDC7ECB-8984-2398-8634-4C460DC5E3D6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sp>
        <p:nvSpPr>
          <p:cNvPr id="29" name="TextBox 22">
            <a:extLst>
              <a:ext uri="{FF2B5EF4-FFF2-40B4-BE49-F238E27FC236}">
                <a16:creationId xmlns:a16="http://schemas.microsoft.com/office/drawing/2014/main" xmlns="" id="{7B779B62-76B6-4870-FEB8-BCC9DE937BF0}"/>
              </a:ext>
            </a:extLst>
          </p:cNvPr>
          <p:cNvSpPr txBox="1"/>
          <p:nvPr/>
        </p:nvSpPr>
        <p:spPr>
          <a:xfrm>
            <a:off x="2277464" y="506854"/>
            <a:ext cx="1517233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pt-BR" sz="2800" b="1" i="0" dirty="0">
                <a:solidFill>
                  <a:srgbClr val="474B54"/>
                </a:solidFill>
                <a:effectLst/>
                <a:latin typeface="Helvetica" panose="020B0604020202020204" pitchFamily="34" charset="0"/>
              </a:rPr>
              <a:t>COORDENADORIA DE ASSISTÊNCIA FARMACÊUTICA E INSUMOS HOSPITALARES</a:t>
            </a: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xmlns="" id="{E6894488-8EEC-E986-3ADD-45A396DE413C}"/>
              </a:ext>
            </a:extLst>
          </p:cNvPr>
          <p:cNvSpPr txBox="1"/>
          <p:nvPr/>
        </p:nvSpPr>
        <p:spPr>
          <a:xfrm>
            <a:off x="13110566" y="965604"/>
            <a:ext cx="4563667" cy="44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2025</a:t>
            </a:r>
          </a:p>
        </p:txBody>
      </p:sp>
      <p:sp>
        <p:nvSpPr>
          <p:cNvPr id="31" name="TextBox 28">
            <a:extLst>
              <a:ext uri="{FF2B5EF4-FFF2-40B4-BE49-F238E27FC236}">
                <a16:creationId xmlns:a16="http://schemas.microsoft.com/office/drawing/2014/main" xmlns="" id="{31A10CC7-C4A8-F5F1-928B-0F35CF45763C}"/>
              </a:ext>
            </a:extLst>
          </p:cNvPr>
          <p:cNvSpPr txBox="1"/>
          <p:nvPr/>
        </p:nvSpPr>
        <p:spPr>
          <a:xfrm>
            <a:off x="16383000" y="1392793"/>
            <a:ext cx="1447800" cy="39790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Fonte: SISS</a:t>
            </a:r>
          </a:p>
        </p:txBody>
      </p:sp>
    </p:spTree>
    <p:extLst>
      <p:ext uri="{BB962C8B-B14F-4D97-AF65-F5344CB8AC3E}">
        <p14:creationId xmlns:p14="http://schemas.microsoft.com/office/powerpoint/2010/main" val="4247231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67">
            <a:extLst>
              <a:ext uri="{FF2B5EF4-FFF2-40B4-BE49-F238E27FC236}">
                <a16:creationId xmlns:a16="http://schemas.microsoft.com/office/drawing/2014/main" xmlns="" id="{BE077706-4526-A8F1-1054-EE8A1AA7B442}"/>
              </a:ext>
            </a:extLst>
          </p:cNvPr>
          <p:cNvSpPr/>
          <p:nvPr/>
        </p:nvSpPr>
        <p:spPr>
          <a:xfrm>
            <a:off x="1436420" y="4602125"/>
            <a:ext cx="5166818" cy="38398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10307801" y="6253741"/>
            <a:ext cx="4402138" cy="1175963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l">
              <a:lnSpc>
                <a:spcPts val="2160"/>
              </a:lnSpc>
            </a:pPr>
            <a:endParaRPr lang="en-US" sz="1800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l">
              <a:lnSpc>
                <a:spcPts val="1920"/>
              </a:lnSpc>
            </a:pPr>
            <a:r>
              <a:rPr lang="en-US" sz="16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496424" y="1963481"/>
            <a:ext cx="4724400" cy="369332"/>
            <a:chOff x="0" y="0"/>
            <a:chExt cx="6299200" cy="49244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99200" cy="492443"/>
            </a:xfrm>
            <a:custGeom>
              <a:avLst/>
              <a:gdLst/>
              <a:ahLst/>
              <a:cxnLst/>
              <a:rect l="l" t="t" r="r" b="b"/>
              <a:pathLst>
                <a:path w="6299200" h="492443">
                  <a:moveTo>
                    <a:pt x="0" y="0"/>
                  </a:moveTo>
                  <a:lnTo>
                    <a:pt x="6299200" y="0"/>
                  </a:lnTo>
                  <a:lnTo>
                    <a:pt x="6299200" y="492443"/>
                  </a:lnTo>
                  <a:lnTo>
                    <a:pt x="0" y="4924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6299200" cy="4924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160"/>
                </a:lnSpc>
              </a:pPr>
              <a:endParaRPr lang="en-US" sz="1800" b="1" dirty="0">
                <a:solidFill>
                  <a:srgbClr val="000000"/>
                </a:solidFill>
                <a:latin typeface="Aptos Bold"/>
                <a:ea typeface="Aptos Bold"/>
                <a:cs typeface="Aptos Bold"/>
                <a:sym typeface="Aptos Bold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3000909" y="8953500"/>
            <a:ext cx="5287091" cy="1659913"/>
            <a:chOff x="0" y="0"/>
            <a:chExt cx="10516520" cy="330172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8" name="Freeform 38"/>
          <p:cNvSpPr/>
          <p:nvPr/>
        </p:nvSpPr>
        <p:spPr>
          <a:xfrm>
            <a:off x="4690006" y="9189706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30">
            <a:extLst>
              <a:ext uri="{FF2B5EF4-FFF2-40B4-BE49-F238E27FC236}">
                <a16:creationId xmlns:a16="http://schemas.microsoft.com/office/drawing/2014/main" xmlns="" id="{458D0DAC-C72E-DF1E-3B22-9FC695683A75}"/>
              </a:ext>
            </a:extLst>
          </p:cNvPr>
          <p:cNvSpPr>
            <a:spLocks/>
          </p:cNvSpPr>
          <p:nvPr/>
        </p:nvSpPr>
        <p:spPr bwMode="auto">
          <a:xfrm>
            <a:off x="827958" y="9189706"/>
            <a:ext cx="3285702" cy="736439"/>
          </a:xfrm>
          <a:custGeom>
            <a:avLst/>
            <a:gdLst>
              <a:gd name="T0" fmla="*/ 0 w 2515356"/>
              <a:gd name="T1" fmla="*/ 0 h 646286"/>
              <a:gd name="T2" fmla="*/ 2147483646 w 2515356"/>
              <a:gd name="T3" fmla="*/ 0 h 646286"/>
              <a:gd name="T4" fmla="*/ 2147483646 w 2515356"/>
              <a:gd name="T5" fmla="*/ 2 h 646286"/>
              <a:gd name="T6" fmla="*/ 0 w 2515356"/>
              <a:gd name="T7" fmla="*/ 2 h 646286"/>
              <a:gd name="T8" fmla="*/ 0 w 2515356"/>
              <a:gd name="T9" fmla="*/ 0 h 6462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15356" h="646286">
                <a:moveTo>
                  <a:pt x="0" y="0"/>
                </a:moveTo>
                <a:lnTo>
                  <a:pt x="2515356" y="0"/>
                </a:lnTo>
                <a:lnTo>
                  <a:pt x="2515356" y="646285"/>
                </a:lnTo>
                <a:lnTo>
                  <a:pt x="0" y="64628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/>
          </a:p>
        </p:txBody>
      </p:sp>
      <p:grpSp>
        <p:nvGrpSpPr>
          <p:cNvPr id="50" name="Group 9">
            <a:extLst>
              <a:ext uri="{FF2B5EF4-FFF2-40B4-BE49-F238E27FC236}">
                <a16:creationId xmlns:a16="http://schemas.microsoft.com/office/drawing/2014/main" xmlns="" id="{46A86D76-7CCE-11B7-F772-AF62E14F3D0C}"/>
              </a:ext>
            </a:extLst>
          </p:cNvPr>
          <p:cNvGrpSpPr/>
          <p:nvPr/>
        </p:nvGrpSpPr>
        <p:grpSpPr>
          <a:xfrm>
            <a:off x="769084" y="451035"/>
            <a:ext cx="1914738" cy="887010"/>
            <a:chOff x="-1" y="0"/>
            <a:chExt cx="2552983" cy="1182680"/>
          </a:xfrm>
        </p:grpSpPr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xmlns="" id="{13E2D449-28BE-40BD-9387-E7318057A586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xmlns="" id="{91B429DA-B6D0-4B9E-64AE-4A1ABB84EC78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xmlns="" id="{33DC9FC3-89AC-8FAF-0751-41351205BFAE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xmlns="" id="{D1697451-FC1D-FC8F-B48B-DA83307296A3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xmlns="" id="{044F0864-0F66-B2A0-8B36-C1B04D167372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TextBox 15">
              <a:extLst>
                <a:ext uri="{FF2B5EF4-FFF2-40B4-BE49-F238E27FC236}">
                  <a16:creationId xmlns:a16="http://schemas.microsoft.com/office/drawing/2014/main" xmlns="" id="{4538FBB1-04DE-B241-4F1C-E26EA189F0DA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xmlns="" id="{8864C826-B370-4AEF-B2F6-939B3F7D1F7C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TextBox 17">
              <a:extLst>
                <a:ext uri="{FF2B5EF4-FFF2-40B4-BE49-F238E27FC236}">
                  <a16:creationId xmlns:a16="http://schemas.microsoft.com/office/drawing/2014/main" xmlns="" id="{68117492-3571-D726-FBF6-DA9391C4E302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59" name="TextBox 18">
              <a:extLst>
                <a:ext uri="{FF2B5EF4-FFF2-40B4-BE49-F238E27FC236}">
                  <a16:creationId xmlns:a16="http://schemas.microsoft.com/office/drawing/2014/main" xmlns="" id="{0C201F1D-94A5-6220-CD83-546AB30E698B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sp>
        <p:nvSpPr>
          <p:cNvPr id="60" name="TextBox 22">
            <a:extLst>
              <a:ext uri="{FF2B5EF4-FFF2-40B4-BE49-F238E27FC236}">
                <a16:creationId xmlns:a16="http://schemas.microsoft.com/office/drawing/2014/main" xmlns="" id="{16ACEA35-5C9C-1500-4A0A-3868D357F885}"/>
              </a:ext>
            </a:extLst>
          </p:cNvPr>
          <p:cNvSpPr txBox="1"/>
          <p:nvPr/>
        </p:nvSpPr>
        <p:spPr>
          <a:xfrm>
            <a:off x="1258288" y="451035"/>
            <a:ext cx="15172336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4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312884"/>
                </a:solidFill>
                <a:latin typeface="Arial" panose="020B0604020202020204" pitchFamily="34" charset="0"/>
                <a:ea typeface="Open Sans 2 Bold"/>
                <a:cs typeface="Arial" panose="020B0604020202020204" pitchFamily="34" charset="0"/>
                <a:sym typeface="Open Sans 2 Bold"/>
              </a:rPr>
              <a:t>ESCOLA DE SAÚDE</a:t>
            </a:r>
          </a:p>
        </p:txBody>
      </p:sp>
      <p:sp>
        <p:nvSpPr>
          <p:cNvPr id="61" name="TextBox 23">
            <a:extLst>
              <a:ext uri="{FF2B5EF4-FFF2-40B4-BE49-F238E27FC236}">
                <a16:creationId xmlns:a16="http://schemas.microsoft.com/office/drawing/2014/main" xmlns="" id="{29508AD9-8D2B-011E-CCE3-29B8BE43177F}"/>
              </a:ext>
            </a:extLst>
          </p:cNvPr>
          <p:cNvSpPr txBox="1"/>
          <p:nvPr/>
        </p:nvSpPr>
        <p:spPr>
          <a:xfrm>
            <a:off x="12091390" y="909785"/>
            <a:ext cx="4563667" cy="44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2025</a:t>
            </a:r>
          </a:p>
        </p:txBody>
      </p:sp>
      <p:sp>
        <p:nvSpPr>
          <p:cNvPr id="62" name="TextBox 28">
            <a:extLst>
              <a:ext uri="{FF2B5EF4-FFF2-40B4-BE49-F238E27FC236}">
                <a16:creationId xmlns:a16="http://schemas.microsoft.com/office/drawing/2014/main" xmlns="" id="{6B0C939A-56D5-0573-4630-ABC1577305EA}"/>
              </a:ext>
            </a:extLst>
          </p:cNvPr>
          <p:cNvSpPr txBox="1"/>
          <p:nvPr/>
        </p:nvSpPr>
        <p:spPr>
          <a:xfrm>
            <a:off x="14274800" y="1390411"/>
            <a:ext cx="2819400" cy="36933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Fonte: Escola de </a:t>
            </a:r>
            <a:r>
              <a:rPr lang="en-US" sz="1800" b="1" i="1" dirty="0" err="1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Saúde</a:t>
            </a:r>
            <a:endParaRPr lang="en-US" sz="1800" b="1" i="1" dirty="0">
              <a:solidFill>
                <a:srgbClr val="000000"/>
              </a:solidFill>
              <a:latin typeface="Calibri (MS) Bold Italics"/>
              <a:ea typeface="Calibri (MS) Bold Italics"/>
              <a:cs typeface="Calibri (MS) Bold Italics"/>
              <a:sym typeface="Calibri (MS) Bold Italics"/>
            </a:endParaRPr>
          </a:p>
        </p:txBody>
      </p:sp>
      <p:graphicFrame>
        <p:nvGraphicFramePr>
          <p:cNvPr id="63" name="Tabela 62">
            <a:extLst>
              <a:ext uri="{FF2B5EF4-FFF2-40B4-BE49-F238E27FC236}">
                <a16:creationId xmlns:a16="http://schemas.microsoft.com/office/drawing/2014/main" xmlns="" id="{9B14B05E-19A4-7798-23BA-F55EAD3D3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862356"/>
              </p:ext>
            </p:extLst>
          </p:nvPr>
        </p:nvGraphicFramePr>
        <p:xfrm>
          <a:off x="9906000" y="2781300"/>
          <a:ext cx="5460129" cy="4426481"/>
        </p:xfrm>
        <a:graphic>
          <a:graphicData uri="http://schemas.openxmlformats.org/drawingml/2006/table">
            <a:tbl>
              <a:tblPr/>
              <a:tblGrid>
                <a:gridCol w="3911600">
                  <a:extLst>
                    <a:ext uri="{9D8B030D-6E8A-4147-A177-3AD203B41FA5}">
                      <a16:colId xmlns:a16="http://schemas.microsoft.com/office/drawing/2014/main" xmlns="" val="1820065277"/>
                    </a:ext>
                  </a:extLst>
                </a:gridCol>
                <a:gridCol w="1548529">
                  <a:extLst>
                    <a:ext uri="{9D8B030D-6E8A-4147-A177-3AD203B41FA5}">
                      <a16:colId xmlns:a16="http://schemas.microsoft.com/office/drawing/2014/main" xmlns="" val="3542763999"/>
                    </a:ext>
                  </a:extLst>
                </a:gridCol>
              </a:tblGrid>
              <a:tr h="57825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ESTAGIÁRIOS X INSTITUIÇÃO DE ENSINO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930099"/>
                  </a:ext>
                </a:extLst>
              </a:tr>
              <a:tr h="3987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Estagiários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7911837"/>
                  </a:ext>
                </a:extLst>
              </a:tr>
              <a:tr h="3832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Mackenzie - Medicina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000421"/>
                  </a:ext>
                </a:extLst>
              </a:tr>
              <a:tr h="3832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PROZ - Tec. Enfermagem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007204"/>
                  </a:ext>
                </a:extLst>
              </a:tr>
              <a:tr h="3832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ETC - Tec .Enfermagem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8967835"/>
                  </a:ext>
                </a:extLst>
              </a:tr>
              <a:tr h="3832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FIEB - Tec. Enfermagem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5155980"/>
                  </a:ext>
                </a:extLst>
              </a:tr>
              <a:tr h="3832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FIEB - Tec. Farmácia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0245043"/>
                  </a:ext>
                </a:extLst>
              </a:tr>
              <a:tr h="3832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Info Jardins - Tec. Enfermagem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4808703"/>
                  </a:ext>
                </a:extLst>
              </a:tr>
              <a:tr h="3832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Info Jardins - Técnico Radiologia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3059554"/>
                  </a:ext>
                </a:extLst>
              </a:tr>
              <a:tr h="3832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USCS - Medicina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9688677"/>
                  </a:ext>
                </a:extLst>
              </a:tr>
              <a:tr h="3832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8229337"/>
                  </a:ext>
                </a:extLst>
              </a:tr>
            </a:tbl>
          </a:graphicData>
        </a:graphic>
      </p:graphicFrame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xmlns="" id="{F90EFDB3-5365-92DA-3B20-23BFF762800E}"/>
              </a:ext>
            </a:extLst>
          </p:cNvPr>
          <p:cNvSpPr/>
          <p:nvPr/>
        </p:nvSpPr>
        <p:spPr>
          <a:xfrm>
            <a:off x="1538782" y="1963482"/>
            <a:ext cx="5166818" cy="17066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xmlns="" id="{0CC17FA3-4886-1543-1352-F0D484CAFE17}"/>
              </a:ext>
            </a:extLst>
          </p:cNvPr>
          <p:cNvSpPr txBox="1"/>
          <p:nvPr/>
        </p:nvSpPr>
        <p:spPr>
          <a:xfrm>
            <a:off x="1606836" y="2119831"/>
            <a:ext cx="4871544" cy="1310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z="1800" b="1" dirty="0"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PROGRAMA MAIS MÉDICOS DO BRASIL</a:t>
            </a:r>
          </a:p>
          <a:p>
            <a:pPr algn="ctr">
              <a:lnSpc>
                <a:spcPts val="1920"/>
              </a:lnSpc>
            </a:pPr>
            <a:endParaRPr lang="en-US" sz="1800" dirty="0">
              <a:latin typeface="Arial" panose="020B0604020202020204" pitchFamily="34" charset="0"/>
              <a:ea typeface="Calibri (MS) Bold"/>
              <a:cs typeface="Arial" panose="020B0604020202020204" pitchFamily="34" charset="0"/>
              <a:sym typeface="Calibri (MS) Bold"/>
            </a:endParaRPr>
          </a:p>
          <a:p>
            <a:pPr algn="ctr">
              <a:lnSpc>
                <a:spcPts val="1920"/>
              </a:lnSpc>
            </a:pPr>
            <a:r>
              <a:rPr lang="en-US" sz="1800" dirty="0"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Total de </a:t>
            </a:r>
            <a:r>
              <a:rPr lang="en-US" sz="1800" dirty="0" err="1"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atendimentos</a:t>
            </a:r>
            <a:r>
              <a:rPr lang="en-US" sz="1800" dirty="0"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: </a:t>
            </a:r>
            <a:r>
              <a:rPr lang="en-US" sz="1800" b="1" dirty="0"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6.216</a:t>
            </a:r>
            <a:endParaRPr lang="en-US" sz="2000" b="1" dirty="0">
              <a:latin typeface="Arial" panose="020B0604020202020204" pitchFamily="34" charset="0"/>
              <a:ea typeface="Calibri (MS) Bold"/>
              <a:cs typeface="Arial" panose="020B0604020202020204" pitchFamily="34" charset="0"/>
              <a:sym typeface="Calibri (MS) Bold"/>
            </a:endParaRPr>
          </a:p>
          <a:p>
            <a:pPr algn="ctr">
              <a:lnSpc>
                <a:spcPts val="1920"/>
              </a:lnSpc>
            </a:pPr>
            <a:endParaRPr lang="en-US" sz="1800" dirty="0">
              <a:latin typeface="Arial" panose="020B0604020202020204" pitchFamily="34" charset="0"/>
              <a:ea typeface="Calibri (MS) Bold"/>
              <a:cs typeface="Arial" panose="020B0604020202020204" pitchFamily="34" charset="0"/>
              <a:sym typeface="Calibri (MS) Bold"/>
            </a:endParaRPr>
          </a:p>
          <a:p>
            <a:pPr algn="ctr">
              <a:lnSpc>
                <a:spcPts val="1920"/>
              </a:lnSpc>
            </a:pPr>
            <a:r>
              <a:rPr lang="en-US" sz="1800" dirty="0"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     </a:t>
            </a:r>
            <a:r>
              <a:rPr lang="en-US" sz="1800" dirty="0" err="1"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Médicos</a:t>
            </a:r>
            <a:r>
              <a:rPr lang="en-US" sz="1800" dirty="0"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distribuídos</a:t>
            </a:r>
            <a:r>
              <a:rPr lang="en-US" sz="1800" dirty="0"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em</a:t>
            </a:r>
            <a:r>
              <a:rPr lang="en-US" dirty="0"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UBSs</a:t>
            </a:r>
            <a:r>
              <a:rPr lang="en-US" dirty="0"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: </a:t>
            </a:r>
            <a:r>
              <a:rPr lang="en-US" sz="1800" b="1" dirty="0"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06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xmlns="" id="{3931E485-C33B-7FC9-96EC-BED93EBF7AC6}"/>
              </a:ext>
            </a:extLst>
          </p:cNvPr>
          <p:cNvSpPr txBox="1"/>
          <p:nvPr/>
        </p:nvSpPr>
        <p:spPr>
          <a:xfrm>
            <a:off x="2013039" y="4842737"/>
            <a:ext cx="4201242" cy="3703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20"/>
              </a:lnSpc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PROGRAMA RESIDÊNCIA MÉDICA</a:t>
            </a:r>
          </a:p>
          <a:p>
            <a:pPr algn="just">
              <a:lnSpc>
                <a:spcPts val="1920"/>
              </a:lnSpc>
            </a:pP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ea typeface="Calibri (MS) Bold"/>
              <a:cs typeface="Arial" panose="020B0604020202020204" pitchFamily="34" charset="0"/>
              <a:sym typeface="Calibri (MS) Bold"/>
            </a:endParaRPr>
          </a:p>
          <a:p>
            <a:pPr algn="just">
              <a:lnSpc>
                <a:spcPts val="1920"/>
              </a:lnSpc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  R1: 24</a:t>
            </a:r>
          </a:p>
          <a:p>
            <a:pPr algn="just">
              <a:lnSpc>
                <a:spcPts val="1920"/>
              </a:lnSpc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  R2: 16</a:t>
            </a:r>
          </a:p>
          <a:p>
            <a:pPr algn="just">
              <a:lnSpc>
                <a:spcPts val="1920"/>
              </a:lnSpc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  R3: 11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Clinica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Médica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: 11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Cirurgia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 Geral: 18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Ginecologistas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: 06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Pediatra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 (MS)"/>
                <a:cs typeface="Arial" panose="020B0604020202020204" pitchFamily="34" charset="0"/>
                <a:sym typeface="Calibri (MS)"/>
              </a:rPr>
              <a:t>: 16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 algn="just">
              <a:lnSpc>
                <a:spcPts val="1920"/>
              </a:lnSpc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 (MS)"/>
              <a:cs typeface="Arial" panose="020B0604020202020204" pitchFamily="34" charset="0"/>
              <a:sym typeface="Calibri (MS)"/>
            </a:endParaRPr>
          </a:p>
          <a:p>
            <a:pPr algn="just">
              <a:lnSpc>
                <a:spcPts val="1920"/>
              </a:lnSpc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Total de 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Residentes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 (MS) Bold"/>
                <a:cs typeface="Arial" panose="020B0604020202020204" pitchFamily="34" charset="0"/>
                <a:sym typeface="Calibri (MS) Bold"/>
              </a:rPr>
              <a:t>: 51</a:t>
            </a:r>
          </a:p>
          <a:p>
            <a:pPr algn="ctr">
              <a:lnSpc>
                <a:spcPts val="1920"/>
              </a:lnSpc>
            </a:pPr>
            <a:endParaRPr lang="en-US" sz="1800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956758"/>
              </p:ext>
            </p:extLst>
          </p:nvPr>
        </p:nvGraphicFramePr>
        <p:xfrm>
          <a:off x="4051299" y="2354043"/>
          <a:ext cx="9740901" cy="3378200"/>
        </p:xfrm>
        <a:graphic>
          <a:graphicData uri="http://schemas.openxmlformats.org/drawingml/2006/table">
            <a:tbl>
              <a:tblPr/>
              <a:tblGrid>
                <a:gridCol w="2438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8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8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89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8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85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35546">
                <a:tc gridSpan="6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DADOS PROVISÓRIOS: MORTALIDADE INFANTIL</a:t>
                      </a:r>
                      <a:endParaRPr lang="en-US" sz="1100" dirty="0"/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Residentes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em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Barueri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 - 2025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DADOS PROVISÓRIOS: MORTALIDADE INFANTIL</a:t>
                      </a:r>
                      <a:endParaRPr lang="en-US" sz="1100"/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Residentes em Barueri - 2025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DADOS PROVISÓRIOS: MORTALIDADE INFANTIL</a:t>
                      </a:r>
                      <a:endParaRPr lang="en-US" sz="1100"/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Residentes em Barueri - 2025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DADOS PROVISÓRIOS: MORTALIDADE INFANTIL</a:t>
                      </a:r>
                      <a:endParaRPr lang="en-US" sz="1100"/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Residentes em Barueri - 2025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617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TIPOS DE ÓBITOS</a:t>
                      </a:r>
                      <a:endParaRPr lang="en-US" sz="1100" dirty="0"/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 Bold" panose="020B0004020202020204" charset="0"/>
                        </a:rPr>
                        <a:t>MAIO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 Bold" panose="020B0004020202020204" charset="0"/>
                        </a:rPr>
                        <a:t>JUNHO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 Bold" panose="020B0004020202020204" charset="0"/>
                        </a:rPr>
                        <a:t>JULHO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 Bold" panose="020B0004020202020204" charset="0"/>
                        </a:rPr>
                        <a:t>AGOSTO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TOTAL</a:t>
                      </a:r>
                      <a:endParaRPr lang="en-US" sz="1100" dirty="0"/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468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 Neonatal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precoce</a:t>
                      </a:r>
                      <a:endParaRPr lang="en-US" sz="1100" dirty="0"/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</a:rPr>
                        <a:t>0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094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 Neonatal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tardio</a:t>
                      </a:r>
                      <a:endParaRPr lang="en-US" sz="1100" dirty="0"/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</a:rPr>
                        <a:t>0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665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  <a:sym typeface="Aptos"/>
                        </a:rPr>
                        <a:t> Pós neonatal</a:t>
                      </a:r>
                      <a:endParaRPr lang="en-US" sz="1100" dirty="0"/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8594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ptos Bold"/>
                          <a:ea typeface="Aptos Bold"/>
                          <a:cs typeface="Aptos Bold"/>
                          <a:sym typeface="Aptos Bold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100" dirty="0"/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b="1" dirty="0"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b="1" dirty="0"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b="1" dirty="0"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b="1" dirty="0"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600" b="1" dirty="0">
                          <a:latin typeface="Aptos" panose="020B0004020202020204" pitchFamily="34" charset="0"/>
                        </a:rPr>
                        <a:t>17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198663"/>
              </p:ext>
            </p:extLst>
          </p:nvPr>
        </p:nvGraphicFramePr>
        <p:xfrm>
          <a:off x="4914899" y="6119369"/>
          <a:ext cx="8039101" cy="1628724"/>
        </p:xfrm>
        <a:graphic>
          <a:graphicData uri="http://schemas.openxmlformats.org/drawingml/2006/table">
            <a:tbl>
              <a:tblPr/>
              <a:tblGrid>
                <a:gridCol w="1754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0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8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8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8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85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4077">
                <a:tc gridSpan="6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DADOS PROVISÓRIOS MORTALIDADE NATIMORTO – </a:t>
                      </a:r>
                      <a:endParaRPr lang="en-US" sz="1100" dirty="0"/>
                    </a:p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RESIDENTES EM BARUERI - 2025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DADOS PROVISÓRIOS MORTALIDADE NATIMORTO – </a:t>
                      </a:r>
                      <a:endParaRPr lang="en-US" sz="1100"/>
                    </a:p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RESIDENTES EM BARUERI - 2025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DADOS PROVISÓRIOS MORTALIDADE NATIMORTO – </a:t>
                      </a:r>
                      <a:endParaRPr lang="en-US" sz="1100"/>
                    </a:p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RESIDENTES EM BARUERI - 2025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DADOS PROVISÓRIOS MORTALIDADE NATIMORTO – </a:t>
                      </a:r>
                      <a:endParaRPr lang="en-US" sz="1100"/>
                    </a:p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RESIDENTES EM BARUERI - 2025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DADOS PROVISÓRIOS MORTALIDADE NATIMORTO – </a:t>
                      </a:r>
                      <a:endParaRPr lang="en-US" sz="1100"/>
                    </a:p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RESIDENTES EM BARUERI - 2025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DADOS PROVISÓRIOS MORTALIDADE NATIMORTO – </a:t>
                      </a:r>
                      <a:endParaRPr lang="en-US" sz="1100"/>
                    </a:p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RESIDENTES EM BARUERI - 2025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39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077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TIPOS DE ÓBITOS</a:t>
                      </a:r>
                      <a:endParaRPr lang="en-US"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 Bold" panose="020B0004020202020204" charset="0"/>
                        </a:rPr>
                        <a:t>MAIO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 Bold" panose="020B0004020202020204" charset="0"/>
                        </a:rPr>
                        <a:t>JUNHO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 Bold" panose="020B0004020202020204" charset="0"/>
                        </a:rPr>
                        <a:t>JULHO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dirty="0">
                          <a:latin typeface="Aptos Bold" panose="020B0004020202020204" charset="0"/>
                        </a:rPr>
                        <a:t>AGOSTO</a:t>
                      </a:r>
                    </a:p>
                  </a:txBody>
                  <a:tcPr marL="1767" marR="1767" marT="1767" marB="17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TOTAL</a:t>
                      </a:r>
                      <a:endParaRPr lang="en-US"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653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Natimorto</a:t>
                      </a:r>
                      <a:endParaRPr lang="en-US"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0" dirty="0"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0" dirty="0"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0" dirty="0"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0" dirty="0"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7742157" y="7955157"/>
            <a:ext cx="2828925" cy="348079"/>
            <a:chOff x="0" y="0"/>
            <a:chExt cx="3771900" cy="4641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1900" cy="464058"/>
            </a:xfrm>
            <a:custGeom>
              <a:avLst/>
              <a:gdLst/>
              <a:ahLst/>
              <a:cxnLst/>
              <a:rect l="l" t="t" r="r" b="b"/>
              <a:pathLst>
                <a:path w="3771900" h="464058">
                  <a:moveTo>
                    <a:pt x="6350" y="0"/>
                  </a:moveTo>
                  <a:lnTo>
                    <a:pt x="3765550" y="0"/>
                  </a:lnTo>
                  <a:cubicBezTo>
                    <a:pt x="3769106" y="0"/>
                    <a:pt x="3771900" y="2794"/>
                    <a:pt x="3771900" y="6350"/>
                  </a:cubicBezTo>
                  <a:lnTo>
                    <a:pt x="3771900" y="457708"/>
                  </a:lnTo>
                  <a:cubicBezTo>
                    <a:pt x="3771900" y="461264"/>
                    <a:pt x="3769106" y="464058"/>
                    <a:pt x="3765550" y="464058"/>
                  </a:cubicBezTo>
                  <a:lnTo>
                    <a:pt x="6350" y="464058"/>
                  </a:lnTo>
                  <a:cubicBezTo>
                    <a:pt x="2794" y="464058"/>
                    <a:pt x="0" y="461264"/>
                    <a:pt x="0" y="457708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457708"/>
                  </a:lnTo>
                  <a:lnTo>
                    <a:pt x="6350" y="457708"/>
                  </a:lnTo>
                  <a:lnTo>
                    <a:pt x="6350" y="451358"/>
                  </a:lnTo>
                  <a:lnTo>
                    <a:pt x="3765550" y="451358"/>
                  </a:lnTo>
                  <a:lnTo>
                    <a:pt x="3765550" y="457708"/>
                  </a:lnTo>
                  <a:lnTo>
                    <a:pt x="3759200" y="457708"/>
                  </a:lnTo>
                  <a:lnTo>
                    <a:pt x="3759200" y="6350"/>
                  </a:lnTo>
                  <a:lnTo>
                    <a:pt x="3765550" y="6350"/>
                  </a:lnTo>
                  <a:lnTo>
                    <a:pt x="3765550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771900" cy="464105"/>
            </a:xfrm>
            <a:prstGeom prst="rect">
              <a:avLst/>
            </a:prstGeom>
            <a:solidFill>
              <a:srgbClr val="92D050"/>
            </a:solidFill>
          </p:spPr>
          <p:txBody>
            <a:bodyPr lIns="50800" tIns="50800" rIns="50800" bIns="50800" rtlCol="0" anchor="t"/>
            <a:lstStyle/>
            <a:p>
              <a:pPr algn="ctr">
                <a:lnSpc>
                  <a:spcPts val="1920"/>
                </a:lnSpc>
              </a:pPr>
              <a:r>
                <a:rPr lang="en-US" sz="1600" b="1" dirty="0">
                  <a:solidFill>
                    <a:srgbClr val="000000"/>
                  </a:solidFill>
                  <a:latin typeface="Aptos Bold"/>
                  <a:ea typeface="Aptos Bold"/>
                  <a:cs typeface="Aptos Bold"/>
                  <a:sym typeface="Aptos Bold"/>
                </a:rPr>
                <a:t>MORTALIDADE  MATERNA</a:t>
              </a:r>
            </a:p>
          </p:txBody>
        </p:sp>
      </p:grpSp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727841"/>
              </p:ext>
            </p:extLst>
          </p:nvPr>
        </p:nvGraphicFramePr>
        <p:xfrm>
          <a:off x="7740650" y="8315936"/>
          <a:ext cx="2806700" cy="622300"/>
        </p:xfrm>
        <a:graphic>
          <a:graphicData uri="http://schemas.openxmlformats.org/drawingml/2006/table">
            <a:tbl>
              <a:tblPr/>
              <a:tblGrid>
                <a:gridCol w="1300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58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2025</a:t>
                      </a:r>
                      <a:endParaRPr lang="en-US"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defRPr/>
                      </a:pPr>
                      <a:r>
                        <a:rPr lang="en-US" sz="1600" b="1" dirty="0"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22" name="Group 22"/>
          <p:cNvGrpSpPr/>
          <p:nvPr/>
        </p:nvGrpSpPr>
        <p:grpSpPr>
          <a:xfrm>
            <a:off x="13000909" y="8627086"/>
            <a:ext cx="5287091" cy="1659913"/>
            <a:chOff x="0" y="0"/>
            <a:chExt cx="10516520" cy="330172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" name="Freeform 24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xmlns="" id="{4FF5E873-CD79-2CBF-988F-3DD6E52E5E0B}"/>
              </a:ext>
            </a:extLst>
          </p:cNvPr>
          <p:cNvGrpSpPr/>
          <p:nvPr/>
        </p:nvGrpSpPr>
        <p:grpSpPr>
          <a:xfrm>
            <a:off x="371262" y="359275"/>
            <a:ext cx="1914738" cy="887010"/>
            <a:chOff x="-1" y="0"/>
            <a:chExt cx="2552983" cy="1182680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58EFDBFF-69CB-6098-5F1B-D702AC99665E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DB6D31-BEBF-30AA-6E56-1E32718667B2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6A846B35-1E3E-7F05-863A-0479DB003446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8E904B7F-5C21-235B-842B-7BF65F49E729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2DBEE11A-FCC6-91F6-3E00-E5438798CF7F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xmlns="" id="{3FE4F087-9BAA-17C3-05BD-3A963E87A447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43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1º Quadrimestre</a:t>
              </a: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13E4F9EE-2F16-A6E1-F84D-2FA6D4FBC494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xmlns="" id="{71CC87CF-0925-ABB3-4945-9CC78538FA85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xmlns="" id="{735555F0-3E46-3283-3027-CA67DB23EA97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grpSp>
        <p:nvGrpSpPr>
          <p:cNvPr id="35" name="Group 9">
            <a:extLst>
              <a:ext uri="{FF2B5EF4-FFF2-40B4-BE49-F238E27FC236}">
                <a16:creationId xmlns:a16="http://schemas.microsoft.com/office/drawing/2014/main" xmlns="" id="{8ED576E7-92A1-9B7D-7FA1-ED4D559E661F}"/>
              </a:ext>
            </a:extLst>
          </p:cNvPr>
          <p:cNvGrpSpPr/>
          <p:nvPr/>
        </p:nvGrpSpPr>
        <p:grpSpPr>
          <a:xfrm>
            <a:off x="371262" y="370290"/>
            <a:ext cx="1914738" cy="887010"/>
            <a:chOff x="-1" y="0"/>
            <a:chExt cx="2552983" cy="1182680"/>
          </a:xfrm>
        </p:grpSpPr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xmlns="" id="{AB629283-7EC4-9FD0-8F22-3474F8C745C3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xmlns="" id="{7D7AF63C-2F3E-962F-F6F2-5009F37B15C6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xmlns="" id="{6A6815F3-5224-FA5F-4465-00F55F700804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xmlns="" id="{4F506E97-5AC7-536D-50C7-340BD2E09E1D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xmlns="" id="{AE9C3609-5C61-00BA-1589-4FA998566644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TextBox 15">
              <a:extLst>
                <a:ext uri="{FF2B5EF4-FFF2-40B4-BE49-F238E27FC236}">
                  <a16:creationId xmlns:a16="http://schemas.microsoft.com/office/drawing/2014/main" xmlns="" id="{506249F3-648A-7FBF-C67B-8BDA00014EB3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xmlns="" id="{9EA7D9C2-E2AC-B8C8-EA7F-478CE7187542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TextBox 17">
              <a:extLst>
                <a:ext uri="{FF2B5EF4-FFF2-40B4-BE49-F238E27FC236}">
                  <a16:creationId xmlns:a16="http://schemas.microsoft.com/office/drawing/2014/main" xmlns="" id="{F7F8FBBF-60A5-D4C4-D470-BED027D53603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44" name="TextBox 18">
              <a:extLst>
                <a:ext uri="{FF2B5EF4-FFF2-40B4-BE49-F238E27FC236}">
                  <a16:creationId xmlns:a16="http://schemas.microsoft.com/office/drawing/2014/main" xmlns="" id="{7F61FF46-BBDE-92DF-1B68-65D78B37B0F9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sp>
        <p:nvSpPr>
          <p:cNvPr id="45" name="TextBox 22">
            <a:extLst>
              <a:ext uri="{FF2B5EF4-FFF2-40B4-BE49-F238E27FC236}">
                <a16:creationId xmlns:a16="http://schemas.microsoft.com/office/drawing/2014/main" xmlns="" id="{295BFE5E-F5D1-6BE2-AF06-39081EC01776}"/>
              </a:ext>
            </a:extLst>
          </p:cNvPr>
          <p:cNvSpPr txBox="1"/>
          <p:nvPr/>
        </p:nvSpPr>
        <p:spPr>
          <a:xfrm>
            <a:off x="2277464" y="506854"/>
            <a:ext cx="1517233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pt-BR" sz="2800" b="1" i="0" dirty="0">
                <a:solidFill>
                  <a:srgbClr val="474B54"/>
                </a:solidFill>
                <a:effectLst/>
                <a:latin typeface="Helvetica" panose="020B0604020202020204" pitchFamily="34" charset="0"/>
              </a:rPr>
              <a:t>COMITÊ DE MORTALIDADE INFANTIL E MATERNO</a:t>
            </a:r>
          </a:p>
        </p:txBody>
      </p:sp>
      <p:sp>
        <p:nvSpPr>
          <p:cNvPr id="46" name="TextBox 23">
            <a:extLst>
              <a:ext uri="{FF2B5EF4-FFF2-40B4-BE49-F238E27FC236}">
                <a16:creationId xmlns:a16="http://schemas.microsoft.com/office/drawing/2014/main" xmlns="" id="{990CBFC2-ADFE-E450-9B99-C97F2686791A}"/>
              </a:ext>
            </a:extLst>
          </p:cNvPr>
          <p:cNvSpPr txBox="1"/>
          <p:nvPr/>
        </p:nvSpPr>
        <p:spPr>
          <a:xfrm>
            <a:off x="13110566" y="965604"/>
            <a:ext cx="4563667" cy="44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2025</a:t>
            </a: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xmlns="" id="{029CCB59-C734-DB2B-7AC9-4DE2D528BA35}"/>
              </a:ext>
            </a:extLst>
          </p:cNvPr>
          <p:cNvSpPr txBox="1"/>
          <p:nvPr/>
        </p:nvSpPr>
        <p:spPr>
          <a:xfrm>
            <a:off x="11506200" y="1458730"/>
            <a:ext cx="6781800" cy="23621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2160"/>
              </a:lnSpc>
            </a:pPr>
            <a:r>
              <a:rPr lang="en-US" sz="1800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Fonte: </a:t>
            </a:r>
            <a:r>
              <a:rPr lang="en-US" sz="1800" b="1" i="1" dirty="0" err="1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Comitê</a:t>
            </a:r>
            <a:r>
              <a:rPr lang="en-US" sz="1800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 de </a:t>
            </a:r>
            <a:r>
              <a:rPr lang="en-US" sz="1800" b="1" i="1" dirty="0" err="1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Prevenção</a:t>
            </a:r>
            <a:r>
              <a:rPr lang="en-US" sz="1800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 da </a:t>
            </a:r>
            <a:r>
              <a:rPr lang="en-US" sz="1800" b="1" i="1" dirty="0" err="1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Mortalidade</a:t>
            </a:r>
            <a:r>
              <a:rPr lang="en-US" sz="1800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Infantil</a:t>
            </a:r>
            <a:r>
              <a:rPr lang="en-US" sz="1800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 e Materna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87525"/>
              </p:ext>
            </p:extLst>
          </p:nvPr>
        </p:nvGraphicFramePr>
        <p:xfrm>
          <a:off x="4546600" y="1872522"/>
          <a:ext cx="9169400" cy="7472533"/>
        </p:xfrm>
        <a:graphic>
          <a:graphicData uri="http://schemas.openxmlformats.org/drawingml/2006/table">
            <a:tbl>
              <a:tblPr/>
              <a:tblGrid>
                <a:gridCol w="3025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6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89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2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16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96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1656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ATENDIMENTOS </a:t>
                      </a:r>
                      <a:endParaRPr lang="en-US" sz="1100" dirty="0"/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 err="1">
                          <a:latin typeface="Calibri (MS) Bold" panose="020B0604020202020204" charset="0"/>
                          <a:cs typeface="Calibri (MS) Bold" panose="020B0604020202020204" charset="0"/>
                        </a:rPr>
                        <a:t>maio</a:t>
                      </a:r>
                      <a:endParaRPr lang="en-US" sz="1600" dirty="0">
                        <a:latin typeface="Calibri (MS) Bold" panose="020B0604020202020204" charset="0"/>
                        <a:cs typeface="Calibri (MS) Bold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 err="1">
                          <a:latin typeface="Calibri (MS) Bold" panose="020B0604020202020204" charset="0"/>
                          <a:cs typeface="Calibri (MS) Bold" panose="020B0604020202020204" charset="0"/>
                        </a:rPr>
                        <a:t>junho</a:t>
                      </a:r>
                      <a:endParaRPr lang="en-US" sz="1600" dirty="0">
                        <a:latin typeface="Calibri (MS) Bold" panose="020B0604020202020204" charset="0"/>
                        <a:cs typeface="Calibri (MS) Bold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 err="1">
                          <a:latin typeface="Calibri (MS) Bold" panose="020B0604020202020204" charset="0"/>
                          <a:cs typeface="Calibri (MS) Bold" panose="020B0604020202020204" charset="0"/>
                        </a:rPr>
                        <a:t>julho</a:t>
                      </a:r>
                      <a:endParaRPr lang="en-US" sz="1600" dirty="0">
                        <a:latin typeface="Calibri (MS) Bold" panose="020B0604020202020204" charset="0"/>
                        <a:cs typeface="Calibri (MS) Bold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 err="1">
                          <a:latin typeface="Calibri (MS) Bold" panose="020B0604020202020204" charset="0"/>
                          <a:cs typeface="Calibri (MS) Bold" panose="020B0604020202020204" charset="0"/>
                        </a:rPr>
                        <a:t>agosto</a:t>
                      </a:r>
                      <a:endParaRPr lang="en-US" sz="1600" dirty="0">
                        <a:latin typeface="Calibri (MS) Bold" panose="020B0604020202020204" charset="0"/>
                        <a:cs typeface="Calibri (MS) Bold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 Bold" panose="020B0604020202020204" charset="0"/>
                          <a:ea typeface="Calibri (MS) Bold"/>
                          <a:cs typeface="Calibri (MS) Bold" panose="020B0604020202020204" charset="0"/>
                          <a:sym typeface="Calibri (MS) Bold"/>
                        </a:rPr>
                        <a:t>TOTAL</a:t>
                      </a:r>
                      <a:endParaRPr lang="en-US" sz="1600" dirty="0">
                        <a:latin typeface="Calibri (MS) Bold" panose="020B0604020202020204" charset="0"/>
                        <a:cs typeface="Calibri (MS) Bold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656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Ouvidoria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municipal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498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426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459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479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 Bold" panose="020B0604020202020204" charset="0"/>
                          <a:cs typeface="Calibri (MS) Bold" panose="020B0604020202020204" charset="0"/>
                        </a:rPr>
                        <a:t>1.862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656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Secretaria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saúde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308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222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270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269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 Bold" panose="020B0604020202020204" charset="0"/>
                          <a:cs typeface="Calibri (MS) Bold" panose="020B0604020202020204" charset="0"/>
                        </a:rPr>
                        <a:t>1.069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656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 Bold"/>
                          <a:cs typeface="Calibri (MS)" panose="020B0604020202020204" charset="0"/>
                          <a:sym typeface="Calibri (MS) Bold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806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648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729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748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 Bold" panose="020B0604020202020204" charset="0"/>
                          <a:cs typeface="Calibri (MS) Bold" panose="020B0604020202020204" charset="0"/>
                        </a:rPr>
                        <a:t>2.931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618"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endParaRPr lang="en-US" sz="160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endParaRPr lang="en-US" sz="1600" b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endParaRPr lang="en-US" sz="1600" b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endParaRPr lang="en-US" sz="1600" b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endParaRPr lang="en-US" sz="1600" b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endParaRPr lang="en-US" sz="1600" b="0" dirty="0">
                        <a:latin typeface="Calibri (MS) Bold" panose="020B0604020202020204" charset="0"/>
                        <a:cs typeface="Calibri (MS) Bold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656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 Bold"/>
                          <a:cs typeface="Calibri (MS)" panose="020B0604020202020204" charset="0"/>
                          <a:sym typeface="Calibri (MS) Bold"/>
                        </a:rPr>
                        <a:t>SITUAÇÃO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 err="1">
                          <a:latin typeface="Calibri (MS) Bold" panose="020B0604020202020204" charset="0"/>
                          <a:cs typeface="Calibri (MS) Bold" panose="020B0604020202020204" charset="0"/>
                        </a:rPr>
                        <a:t>maio</a:t>
                      </a:r>
                      <a:endParaRPr lang="en-US" sz="1600" dirty="0">
                        <a:latin typeface="Calibri (MS) Bold" panose="020B0604020202020204" charset="0"/>
                        <a:cs typeface="Calibri (MS) Bold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 err="1">
                          <a:latin typeface="Calibri (MS) Bold" panose="020B0604020202020204" charset="0"/>
                          <a:cs typeface="Calibri (MS) Bold" panose="020B0604020202020204" charset="0"/>
                        </a:rPr>
                        <a:t>junho</a:t>
                      </a:r>
                      <a:endParaRPr lang="en-US" sz="1600" dirty="0">
                        <a:latin typeface="Calibri (MS) Bold" panose="020B0604020202020204" charset="0"/>
                        <a:cs typeface="Calibri (MS) Bold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 err="1">
                          <a:latin typeface="Calibri (MS) Bold" panose="020B0604020202020204" charset="0"/>
                          <a:cs typeface="Calibri (MS) Bold" panose="020B0604020202020204" charset="0"/>
                        </a:rPr>
                        <a:t>julho</a:t>
                      </a:r>
                      <a:endParaRPr lang="en-US" sz="1600" dirty="0">
                        <a:latin typeface="Calibri (MS) Bold" panose="020B0604020202020204" charset="0"/>
                        <a:cs typeface="Calibri (MS) Bold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 err="1">
                          <a:latin typeface="Calibri (MS) Bold" panose="020B0604020202020204" charset="0"/>
                          <a:cs typeface="Calibri (MS) Bold" panose="020B0604020202020204" charset="0"/>
                        </a:rPr>
                        <a:t>agosto</a:t>
                      </a:r>
                      <a:endParaRPr lang="en-US" sz="1600" dirty="0">
                        <a:latin typeface="Calibri (MS) Bold" panose="020B0604020202020204" charset="0"/>
                        <a:cs typeface="Calibri (MS) Bold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(MS) Bold" panose="020B0604020202020204" charset="0"/>
                          <a:ea typeface="Calibri (MS) Bold"/>
                          <a:cs typeface="Calibri (MS) Bold" panose="020B0604020202020204" charset="0"/>
                          <a:sym typeface="Calibri (MS) Bold"/>
                        </a:rPr>
                        <a:t>TOTAL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(MS) Bold" panose="020B0604020202020204" charset="0"/>
                        <a:ea typeface="+mn-ea"/>
                        <a:cs typeface="Calibri (MS) Bold" panose="020B060402020202020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alibri (MS) Bold" panose="020B0604020202020204" charset="0"/>
                        <a:cs typeface="Calibri (MS) Bold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656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Atendido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801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648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720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627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 Bold" panose="020B0604020202020204" charset="0"/>
                          <a:cs typeface="Calibri (MS) Bold" panose="020B0604020202020204" charset="0"/>
                        </a:rPr>
                        <a:t>2.796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656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Em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andamento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5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0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9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121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 Bold" panose="020B0604020202020204" charset="0"/>
                          <a:cs typeface="Calibri (MS) Bold" panose="020B0604020202020204" charset="0"/>
                        </a:rPr>
                        <a:t>135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1656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 Bold"/>
                          <a:cs typeface="Calibri (MS)" panose="020B0604020202020204" charset="0"/>
                          <a:sym typeface="Calibri (MS) Bold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806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648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729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748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 Bold" panose="020B0604020202020204" charset="0"/>
                          <a:cs typeface="Calibri (MS) Bold" panose="020B0604020202020204" charset="0"/>
                        </a:rPr>
                        <a:t>2.931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618"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endParaRPr lang="en-US" sz="1600" b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endParaRPr lang="en-US" sz="1600" b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endParaRPr lang="en-US" sz="1600" b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endParaRPr lang="en-US" sz="1600" b="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endParaRPr lang="en-US" sz="1600" b="0" dirty="0">
                        <a:latin typeface="Calibri (MS) Bold" panose="020B0604020202020204" charset="0"/>
                        <a:cs typeface="Calibri (MS) Bold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1656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 Bold"/>
                          <a:cs typeface="Calibri (MS)" panose="020B0604020202020204" charset="0"/>
                          <a:sym typeface="Calibri (MS) Bold"/>
                        </a:rPr>
                        <a:t>NATUREZA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 err="1">
                          <a:latin typeface="Calibri (MS) Bold" panose="020B0604020202020204" charset="0"/>
                          <a:cs typeface="Calibri (MS) Bold" panose="020B0604020202020204" charset="0"/>
                        </a:rPr>
                        <a:t>maio</a:t>
                      </a:r>
                      <a:endParaRPr lang="en-US" sz="1600" dirty="0">
                        <a:latin typeface="Calibri (MS) Bold" panose="020B0604020202020204" charset="0"/>
                        <a:cs typeface="Calibri (MS) Bold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 err="1">
                          <a:latin typeface="Calibri (MS) Bold" panose="020B0604020202020204" charset="0"/>
                          <a:cs typeface="Calibri (MS) Bold" panose="020B0604020202020204" charset="0"/>
                        </a:rPr>
                        <a:t>junho</a:t>
                      </a:r>
                      <a:endParaRPr lang="en-US" sz="1600" dirty="0">
                        <a:latin typeface="Calibri (MS) Bold" panose="020B0604020202020204" charset="0"/>
                        <a:cs typeface="Calibri (MS) Bold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 err="1">
                          <a:latin typeface="Calibri (MS) Bold" panose="020B0604020202020204" charset="0"/>
                          <a:cs typeface="Calibri (MS) Bold" panose="020B0604020202020204" charset="0"/>
                        </a:rPr>
                        <a:t>julho</a:t>
                      </a:r>
                      <a:endParaRPr lang="en-US" sz="1600" dirty="0">
                        <a:latin typeface="Calibri (MS) Bold" panose="020B0604020202020204" charset="0"/>
                        <a:cs typeface="Calibri (MS) Bold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dirty="0" err="1">
                          <a:latin typeface="Calibri (MS) Bold" panose="020B0604020202020204" charset="0"/>
                          <a:cs typeface="Calibri (MS) Bold" panose="020B0604020202020204" charset="0"/>
                        </a:rPr>
                        <a:t>agosto</a:t>
                      </a:r>
                      <a:endParaRPr lang="en-US" sz="1600" dirty="0">
                        <a:latin typeface="Calibri (MS) Bold" panose="020B0604020202020204" charset="0"/>
                        <a:cs typeface="Calibri (MS) Bold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(MS) Bold" panose="020B0604020202020204" charset="0"/>
                          <a:ea typeface="Calibri (MS) Bold"/>
                          <a:cs typeface="Calibri (MS) Bold" panose="020B0604020202020204" charset="0"/>
                          <a:sym typeface="Calibri (MS) Bold"/>
                        </a:rPr>
                        <a:t>TOTAL</a:t>
                      </a:r>
                      <a:endParaRPr lang="en-US" sz="1600" b="0" dirty="0">
                        <a:latin typeface="Calibri (MS) Bold" panose="020B0604020202020204" charset="0"/>
                        <a:cs typeface="Calibri (MS) Bold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1656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Contribuição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93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64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72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59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 Bold" panose="020B0604020202020204" charset="0"/>
                          <a:cs typeface="Calibri (MS) Bold" panose="020B0604020202020204" charset="0"/>
                        </a:rPr>
                        <a:t>288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1656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Denúncia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13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5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12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 Bold" panose="020B0604020202020204" charset="0"/>
                          <a:cs typeface="Calibri (MS) Bold" panose="020B0604020202020204" charset="0"/>
                        </a:rPr>
                        <a:t>32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1656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Elogio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60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63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55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87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 Bold" panose="020B0604020202020204" charset="0"/>
                          <a:cs typeface="Calibri (MS) Bold" panose="020B0604020202020204" charset="0"/>
                        </a:rPr>
                        <a:t>265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1656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Informação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4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3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 Bold" panose="020B0604020202020204" charset="0"/>
                          <a:cs typeface="Calibri (MS) Bold" panose="020B0604020202020204" charset="0"/>
                        </a:rPr>
                        <a:t>9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1656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Reclamação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615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499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569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566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 Bold" panose="020B0604020202020204" charset="0"/>
                          <a:cs typeface="Calibri (MS) Bold" panose="020B0604020202020204" charset="0"/>
                        </a:rPr>
                        <a:t>2.249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81656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Serviço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13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16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23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17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 Bold" panose="020B0604020202020204" charset="0"/>
                          <a:cs typeface="Calibri (MS) Bold" panose="020B0604020202020204" charset="0"/>
                        </a:rPr>
                        <a:t>69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81656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Solicitação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6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 Bold" panose="020B0604020202020204" charset="0"/>
                          <a:cs typeface="Calibri (MS) Bold" panose="020B0604020202020204" charset="0"/>
                        </a:rPr>
                        <a:t>11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81656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"/>
                          <a:cs typeface="Calibri (MS)" panose="020B0604020202020204" charset="0"/>
                          <a:sym typeface="Calibri (MS)"/>
                        </a:rPr>
                        <a:t>Sugestão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1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3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2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 Bold" panose="020B0604020202020204" charset="0"/>
                          <a:cs typeface="Calibri (MS) Bold" panose="020B0604020202020204" charset="0"/>
                        </a:rPr>
                        <a:t>8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81656">
                <a:tc>
                  <a:txBody>
                    <a:bodyPr/>
                    <a:lstStyle/>
                    <a:p>
                      <a:pPr algn="l">
                        <a:lnSpc>
                          <a:spcPts val="2040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 (MS)" panose="020B0604020202020204" charset="0"/>
                          <a:ea typeface="Calibri (MS) Bold"/>
                          <a:cs typeface="Calibri (MS)" panose="020B0604020202020204" charset="0"/>
                          <a:sym typeface="Calibri (MS) Bold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600" dirty="0">
                        <a:latin typeface="Calibri (MS)" panose="020B0604020202020204" charset="0"/>
                        <a:cs typeface="Calibri (MS)" panose="020B0604020202020204" charset="0"/>
                      </a:endParaRP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806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648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729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" panose="020B0604020202020204" charset="0"/>
                          <a:cs typeface="Calibri (MS)" panose="020B0604020202020204" charset="0"/>
                        </a:rPr>
                        <a:t>748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600" b="0" dirty="0">
                          <a:latin typeface="Calibri (MS) Bold" panose="020B0604020202020204" charset="0"/>
                          <a:cs typeface="Calibri (MS) Bold" panose="020B0604020202020204" charset="0"/>
                        </a:rPr>
                        <a:t>2.931</a:t>
                      </a:r>
                    </a:p>
                  </a:txBody>
                  <a:tcPr marL="9338" marR="9338" marT="9338" marB="93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grpSp>
        <p:nvGrpSpPr>
          <p:cNvPr id="9" name="Group 9"/>
          <p:cNvGrpSpPr/>
          <p:nvPr/>
        </p:nvGrpSpPr>
        <p:grpSpPr>
          <a:xfrm>
            <a:off x="9982200" y="9410700"/>
            <a:ext cx="2362200" cy="338554"/>
            <a:chOff x="0" y="0"/>
            <a:chExt cx="3149600" cy="4514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49600" cy="451405"/>
            </a:xfrm>
            <a:custGeom>
              <a:avLst/>
              <a:gdLst/>
              <a:ahLst/>
              <a:cxnLst/>
              <a:rect l="l" t="t" r="r" b="b"/>
              <a:pathLst>
                <a:path w="3149600" h="451405">
                  <a:moveTo>
                    <a:pt x="0" y="0"/>
                  </a:moveTo>
                  <a:lnTo>
                    <a:pt x="3149600" y="0"/>
                  </a:lnTo>
                  <a:lnTo>
                    <a:pt x="3149600" y="451405"/>
                  </a:lnTo>
                  <a:lnTo>
                    <a:pt x="0" y="4514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149600" cy="48950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000909" y="8627086"/>
            <a:ext cx="5287091" cy="1659913"/>
            <a:chOff x="0" y="0"/>
            <a:chExt cx="10516520" cy="33017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5" name="Group 9">
            <a:extLst>
              <a:ext uri="{FF2B5EF4-FFF2-40B4-BE49-F238E27FC236}">
                <a16:creationId xmlns:a16="http://schemas.microsoft.com/office/drawing/2014/main" xmlns="" id="{2DCD5585-8C91-D6DD-55F3-DDFDC6D35E3A}"/>
              </a:ext>
            </a:extLst>
          </p:cNvPr>
          <p:cNvGrpSpPr/>
          <p:nvPr/>
        </p:nvGrpSpPr>
        <p:grpSpPr>
          <a:xfrm>
            <a:off x="885119" y="410571"/>
            <a:ext cx="1914738" cy="887010"/>
            <a:chOff x="-1" y="0"/>
            <a:chExt cx="2552983" cy="1182680"/>
          </a:xfrm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810E57F5-BD49-4776-4D36-11DF320C15FF}"/>
                </a:ext>
              </a:extLst>
            </p:cNvPr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C8211FFF-1258-94AB-0440-940E4591A6A5}"/>
                </a:ext>
              </a:extLst>
            </p:cNvPr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xmlns="" id="{169114EF-FEA9-0561-A245-FC58AC0B0546}"/>
                </a:ext>
              </a:extLst>
            </p:cNvPr>
            <p:cNvSpPr/>
            <p:nvPr/>
          </p:nvSpPr>
          <p:spPr>
            <a:xfrm>
              <a:off x="-1" y="0"/>
              <a:ext cx="1872924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xmlns="" id="{1EA8FA84-BD2C-B8FC-AA74-7E83705F7BDC}"/>
                </a:ext>
              </a:extLst>
            </p:cNvPr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xmlns="" id="{0A9CAEF0-CC2F-F1CD-DBBC-0B847BD9F41F}"/>
                </a:ext>
              </a:extLst>
            </p:cNvPr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xmlns="" id="{FD7657ED-F89B-2207-8251-0E6932C55112}"/>
                </a:ext>
              </a:extLst>
            </p:cNvPr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xmlns="" id="{A6A7D2C7-CC3A-28FA-5A0E-EAABCC373565}"/>
                </a:ext>
              </a:extLst>
            </p:cNvPr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xmlns="" id="{5B0A7D61-3C54-4D6E-4843-6F310AC1AA6A}"/>
                </a:ext>
              </a:extLst>
            </p:cNvPr>
            <p:cNvSpPr txBox="1"/>
            <p:nvPr/>
          </p:nvSpPr>
          <p:spPr>
            <a:xfrm>
              <a:off x="2923" y="2105"/>
              <a:ext cx="1749310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34" name="TextBox 18">
              <a:extLst>
                <a:ext uri="{FF2B5EF4-FFF2-40B4-BE49-F238E27FC236}">
                  <a16:creationId xmlns:a16="http://schemas.microsoft.com/office/drawing/2014/main" xmlns="" id="{6943E102-4C8C-E616-5B6D-479163276593}"/>
                </a:ext>
              </a:extLst>
            </p:cNvPr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sp>
        <p:nvSpPr>
          <p:cNvPr id="35" name="TextBox 22">
            <a:extLst>
              <a:ext uri="{FF2B5EF4-FFF2-40B4-BE49-F238E27FC236}">
                <a16:creationId xmlns:a16="http://schemas.microsoft.com/office/drawing/2014/main" xmlns="" id="{77576063-5EEE-F8A2-3E62-B44B1DB1E73B}"/>
              </a:ext>
            </a:extLst>
          </p:cNvPr>
          <p:cNvSpPr txBox="1"/>
          <p:nvPr/>
        </p:nvSpPr>
        <p:spPr>
          <a:xfrm>
            <a:off x="1842488" y="358205"/>
            <a:ext cx="15172336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4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312884"/>
                </a:solidFill>
                <a:latin typeface="Arial" panose="020B0604020202020204" pitchFamily="34" charset="0"/>
                <a:ea typeface="Open Sans 2 Bold"/>
                <a:cs typeface="Arial" panose="020B0604020202020204" pitchFamily="34" charset="0"/>
                <a:sym typeface="Open Sans 2 Bold"/>
              </a:rPr>
              <a:t>OUVIDORIA SAÚDE</a:t>
            </a:r>
          </a:p>
        </p:txBody>
      </p:sp>
      <p:sp>
        <p:nvSpPr>
          <p:cNvPr id="36" name="TextBox 23">
            <a:extLst>
              <a:ext uri="{FF2B5EF4-FFF2-40B4-BE49-F238E27FC236}">
                <a16:creationId xmlns:a16="http://schemas.microsoft.com/office/drawing/2014/main" xmlns="" id="{6D2FA1A6-B3A7-3943-1E96-19246D9C6E53}"/>
              </a:ext>
            </a:extLst>
          </p:cNvPr>
          <p:cNvSpPr txBox="1"/>
          <p:nvPr/>
        </p:nvSpPr>
        <p:spPr>
          <a:xfrm>
            <a:off x="12675590" y="816955"/>
            <a:ext cx="4563667" cy="444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2025</a:t>
            </a:r>
          </a:p>
        </p:txBody>
      </p:sp>
      <p:sp>
        <p:nvSpPr>
          <p:cNvPr id="37" name="TextBox 28">
            <a:extLst>
              <a:ext uri="{FF2B5EF4-FFF2-40B4-BE49-F238E27FC236}">
                <a16:creationId xmlns:a16="http://schemas.microsoft.com/office/drawing/2014/main" xmlns="" id="{6AA53E58-4BA0-CD13-9102-3FA68A21944C}"/>
              </a:ext>
            </a:extLst>
          </p:cNvPr>
          <p:cNvSpPr txBox="1"/>
          <p:nvPr/>
        </p:nvSpPr>
        <p:spPr>
          <a:xfrm>
            <a:off x="13182600" y="1333901"/>
            <a:ext cx="3962400" cy="31659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ts val="2160"/>
              </a:lnSpc>
            </a:pPr>
            <a:r>
              <a:rPr lang="en-US" sz="1800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Fonte </a:t>
            </a:r>
            <a:r>
              <a:rPr lang="en-US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: APP </a:t>
            </a:r>
            <a:r>
              <a:rPr lang="en-US" b="1" i="1" dirty="0" err="1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Barueri</a:t>
            </a:r>
            <a:r>
              <a:rPr lang="en-US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 – </a:t>
            </a:r>
            <a:r>
              <a:rPr lang="en-US" b="1" i="1" dirty="0" err="1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Gestão</a:t>
            </a:r>
            <a:r>
              <a:rPr lang="en-US" b="1" i="1" dirty="0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Secretarias</a:t>
            </a:r>
            <a:endParaRPr lang="en-US" sz="1800" b="1" i="1" dirty="0">
              <a:solidFill>
                <a:srgbClr val="000000"/>
              </a:solidFill>
              <a:latin typeface="Calibri (MS) Bold Italics"/>
              <a:ea typeface="Calibri (MS) Bold Italics"/>
              <a:cs typeface="Calibri (MS) Bold Italics"/>
              <a:sym typeface="Calibri (MS) Bold Itali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5230" y="-649197"/>
            <a:ext cx="13625692" cy="10986167"/>
          </a:xfrm>
          <a:custGeom>
            <a:avLst/>
            <a:gdLst/>
            <a:ahLst/>
            <a:cxnLst/>
            <a:rect l="l" t="t" r="r" b="b"/>
            <a:pathLst>
              <a:path w="13625692" h="10986167">
                <a:moveTo>
                  <a:pt x="0" y="0"/>
                </a:moveTo>
                <a:lnTo>
                  <a:pt x="13625692" y="0"/>
                </a:lnTo>
                <a:lnTo>
                  <a:pt x="13625692" y="10986167"/>
                </a:lnTo>
                <a:lnTo>
                  <a:pt x="0" y="109861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82" r="-583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782572" y="-1203398"/>
            <a:ext cx="18633089" cy="12094568"/>
          </a:xfrm>
          <a:custGeom>
            <a:avLst/>
            <a:gdLst/>
            <a:ahLst/>
            <a:cxnLst/>
            <a:rect l="l" t="t" r="r" b="b"/>
            <a:pathLst>
              <a:path w="18633089" h="12094568">
                <a:moveTo>
                  <a:pt x="0" y="0"/>
                </a:moveTo>
                <a:lnTo>
                  <a:pt x="18633088" y="0"/>
                </a:lnTo>
                <a:lnTo>
                  <a:pt x="18633088" y="12094569"/>
                </a:lnTo>
                <a:lnTo>
                  <a:pt x="0" y="120945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08259" y="9821636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9" y="0"/>
                </a:lnTo>
                <a:lnTo>
                  <a:pt x="477519" y="465364"/>
                </a:lnTo>
                <a:lnTo>
                  <a:pt x="0" y="465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658600" y="0"/>
            <a:ext cx="6520121" cy="10636659"/>
          </a:xfrm>
          <a:custGeom>
            <a:avLst/>
            <a:gdLst/>
            <a:ahLst/>
            <a:cxnLst/>
            <a:rect l="l" t="t" r="r" b="b"/>
            <a:pathLst>
              <a:path w="6520121" h="10636659">
                <a:moveTo>
                  <a:pt x="0" y="0"/>
                </a:moveTo>
                <a:lnTo>
                  <a:pt x="6520121" y="0"/>
                </a:lnTo>
                <a:lnTo>
                  <a:pt x="6520121" y="10636659"/>
                </a:lnTo>
                <a:lnTo>
                  <a:pt x="0" y="106366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</a:blip>
            <a:stretch>
              <a:fillRect l="-130449" r="-6219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277385" y="4465273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9" y="0"/>
                </a:lnTo>
                <a:lnTo>
                  <a:pt x="477519" y="465364"/>
                </a:lnTo>
                <a:lnTo>
                  <a:pt x="0" y="465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37758" y="4940162"/>
            <a:ext cx="8013171" cy="3364044"/>
          </a:xfrm>
          <a:custGeom>
            <a:avLst/>
            <a:gdLst/>
            <a:ahLst/>
            <a:cxnLst/>
            <a:rect l="l" t="t" r="r" b="b"/>
            <a:pathLst>
              <a:path w="8013171" h="3364044">
                <a:moveTo>
                  <a:pt x="0" y="0"/>
                </a:moveTo>
                <a:lnTo>
                  <a:pt x="8013171" y="0"/>
                </a:lnTo>
                <a:lnTo>
                  <a:pt x="8013171" y="3364044"/>
                </a:lnTo>
                <a:lnTo>
                  <a:pt x="0" y="33640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>
              <a:fillRect l="-2486" r="-3921" b="-461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990518" y="5899453"/>
            <a:ext cx="7295919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2707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Rua Prof. João da Matta e Luz, 262 – Centro</a:t>
            </a:r>
          </a:p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2707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Telefone</a:t>
            </a:r>
            <a:r>
              <a:rPr lang="en-US" sz="2707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: (11) 4199-3100</a:t>
            </a:r>
          </a:p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2707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saude@barueri.sp.gov.br  www.barueri.sp.gov.br</a:t>
            </a:r>
          </a:p>
        </p:txBody>
      </p:sp>
      <p:sp>
        <p:nvSpPr>
          <p:cNvPr id="9" name="Freeform 9"/>
          <p:cNvSpPr/>
          <p:nvPr/>
        </p:nvSpPr>
        <p:spPr>
          <a:xfrm>
            <a:off x="8090312" y="342644"/>
            <a:ext cx="672335" cy="686056"/>
          </a:xfrm>
          <a:custGeom>
            <a:avLst/>
            <a:gdLst/>
            <a:ahLst/>
            <a:cxnLst/>
            <a:rect l="l" t="t" r="r" b="b"/>
            <a:pathLst>
              <a:path w="672335" h="686056">
                <a:moveTo>
                  <a:pt x="0" y="0"/>
                </a:moveTo>
                <a:lnTo>
                  <a:pt x="672334" y="0"/>
                </a:lnTo>
                <a:lnTo>
                  <a:pt x="672334" y="686056"/>
                </a:lnTo>
                <a:lnTo>
                  <a:pt x="0" y="6860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7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08210" y="3645971"/>
            <a:ext cx="672335" cy="686056"/>
          </a:xfrm>
          <a:custGeom>
            <a:avLst/>
            <a:gdLst/>
            <a:ahLst/>
            <a:cxnLst/>
            <a:rect l="l" t="t" r="r" b="b"/>
            <a:pathLst>
              <a:path w="672335" h="686056">
                <a:moveTo>
                  <a:pt x="0" y="0"/>
                </a:moveTo>
                <a:lnTo>
                  <a:pt x="672334" y="0"/>
                </a:lnTo>
                <a:lnTo>
                  <a:pt x="672334" y="686055"/>
                </a:lnTo>
                <a:lnTo>
                  <a:pt x="0" y="6860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7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710201" y="8705826"/>
            <a:ext cx="672335" cy="686056"/>
          </a:xfrm>
          <a:custGeom>
            <a:avLst/>
            <a:gdLst/>
            <a:ahLst/>
            <a:cxnLst/>
            <a:rect l="l" t="t" r="r" b="b"/>
            <a:pathLst>
              <a:path w="672335" h="686056">
                <a:moveTo>
                  <a:pt x="0" y="0"/>
                </a:moveTo>
                <a:lnTo>
                  <a:pt x="672334" y="0"/>
                </a:lnTo>
                <a:lnTo>
                  <a:pt x="672334" y="686055"/>
                </a:lnTo>
                <a:lnTo>
                  <a:pt x="0" y="6860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7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543232" y="3891567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8" y="0"/>
                </a:lnTo>
                <a:lnTo>
                  <a:pt x="477518" y="465364"/>
                </a:lnTo>
                <a:lnTo>
                  <a:pt x="0" y="465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02478" y="4932640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9" y="0"/>
                </a:lnTo>
                <a:lnTo>
                  <a:pt x="477519" y="465364"/>
                </a:lnTo>
                <a:lnTo>
                  <a:pt x="0" y="465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962642" y="8034111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8" y="0"/>
                </a:lnTo>
                <a:lnTo>
                  <a:pt x="477518" y="465364"/>
                </a:lnTo>
                <a:lnTo>
                  <a:pt x="0" y="465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662408" y="4843887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8" y="0"/>
                </a:lnTo>
                <a:lnTo>
                  <a:pt x="477518" y="465363"/>
                </a:lnTo>
                <a:lnTo>
                  <a:pt x="0" y="4653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628141" y="8827636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8" y="0"/>
                </a:lnTo>
                <a:lnTo>
                  <a:pt x="477518" y="465363"/>
                </a:lnTo>
                <a:lnTo>
                  <a:pt x="0" y="4653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56024" y="3180607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9" y="0"/>
                </a:lnTo>
                <a:lnTo>
                  <a:pt x="477519" y="465364"/>
                </a:lnTo>
                <a:lnTo>
                  <a:pt x="0" y="465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397616" y="3205511"/>
            <a:ext cx="672335" cy="686056"/>
          </a:xfrm>
          <a:custGeom>
            <a:avLst/>
            <a:gdLst/>
            <a:ahLst/>
            <a:cxnLst/>
            <a:rect l="l" t="t" r="r" b="b"/>
            <a:pathLst>
              <a:path w="672335" h="686056">
                <a:moveTo>
                  <a:pt x="0" y="0"/>
                </a:moveTo>
                <a:lnTo>
                  <a:pt x="672335" y="0"/>
                </a:lnTo>
                <a:lnTo>
                  <a:pt x="672335" y="686056"/>
                </a:lnTo>
                <a:lnTo>
                  <a:pt x="0" y="6860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7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666481" y="8885231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9" y="0"/>
                </a:lnTo>
                <a:lnTo>
                  <a:pt x="477519" y="465363"/>
                </a:lnTo>
                <a:lnTo>
                  <a:pt x="0" y="4653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48932" y="7810707"/>
            <a:ext cx="707093" cy="720604"/>
          </a:xfrm>
          <a:custGeom>
            <a:avLst/>
            <a:gdLst/>
            <a:ahLst/>
            <a:cxnLst/>
            <a:rect l="l" t="t" r="r" b="b"/>
            <a:pathLst>
              <a:path w="707093" h="720604">
                <a:moveTo>
                  <a:pt x="0" y="0"/>
                </a:moveTo>
                <a:lnTo>
                  <a:pt x="707092" y="0"/>
                </a:lnTo>
                <a:lnTo>
                  <a:pt x="707092" y="720604"/>
                </a:lnTo>
                <a:lnTo>
                  <a:pt x="0" y="7206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6000"/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901167" y="6216419"/>
            <a:ext cx="707093" cy="720604"/>
          </a:xfrm>
          <a:custGeom>
            <a:avLst/>
            <a:gdLst/>
            <a:ahLst/>
            <a:cxnLst/>
            <a:rect l="l" t="t" r="r" b="b"/>
            <a:pathLst>
              <a:path w="707093" h="720604">
                <a:moveTo>
                  <a:pt x="0" y="0"/>
                </a:moveTo>
                <a:lnTo>
                  <a:pt x="707093" y="0"/>
                </a:lnTo>
                <a:lnTo>
                  <a:pt x="707093" y="720604"/>
                </a:lnTo>
                <a:lnTo>
                  <a:pt x="0" y="7206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6000"/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494308" y="3645971"/>
            <a:ext cx="707093" cy="720604"/>
          </a:xfrm>
          <a:custGeom>
            <a:avLst/>
            <a:gdLst/>
            <a:ahLst/>
            <a:cxnLst/>
            <a:rect l="l" t="t" r="r" b="b"/>
            <a:pathLst>
              <a:path w="707093" h="720604">
                <a:moveTo>
                  <a:pt x="0" y="0"/>
                </a:moveTo>
                <a:lnTo>
                  <a:pt x="707093" y="0"/>
                </a:lnTo>
                <a:lnTo>
                  <a:pt x="707093" y="720604"/>
                </a:lnTo>
                <a:lnTo>
                  <a:pt x="0" y="7206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6000"/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345443" y="9723482"/>
            <a:ext cx="707093" cy="720604"/>
          </a:xfrm>
          <a:custGeom>
            <a:avLst/>
            <a:gdLst/>
            <a:ahLst/>
            <a:cxnLst/>
            <a:rect l="l" t="t" r="r" b="b"/>
            <a:pathLst>
              <a:path w="707093" h="720604">
                <a:moveTo>
                  <a:pt x="0" y="0"/>
                </a:moveTo>
                <a:lnTo>
                  <a:pt x="707093" y="0"/>
                </a:lnTo>
                <a:lnTo>
                  <a:pt x="707093" y="720604"/>
                </a:lnTo>
                <a:lnTo>
                  <a:pt x="0" y="7206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6000"/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50317" y="9321574"/>
            <a:ext cx="3532462" cy="663128"/>
          </a:xfrm>
          <a:custGeom>
            <a:avLst/>
            <a:gdLst/>
            <a:ahLst/>
            <a:cxnLst/>
            <a:rect l="l" t="t" r="r" b="b"/>
            <a:pathLst>
              <a:path w="3532462" h="663128">
                <a:moveTo>
                  <a:pt x="0" y="0"/>
                </a:moveTo>
                <a:lnTo>
                  <a:pt x="3532461" y="0"/>
                </a:lnTo>
                <a:lnTo>
                  <a:pt x="3532461" y="663128"/>
                </a:lnTo>
                <a:lnTo>
                  <a:pt x="0" y="66312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5500669">
            <a:off x="6689546" y="3759034"/>
            <a:ext cx="11326985" cy="3535977"/>
          </a:xfrm>
          <a:custGeom>
            <a:avLst/>
            <a:gdLst/>
            <a:ahLst/>
            <a:cxnLst/>
            <a:rect l="l" t="t" r="r" b="b"/>
            <a:pathLst>
              <a:path w="11326985" h="3535977">
                <a:moveTo>
                  <a:pt x="0" y="0"/>
                </a:moveTo>
                <a:lnTo>
                  <a:pt x="11326985" y="0"/>
                </a:lnTo>
                <a:lnTo>
                  <a:pt x="11326985" y="3535977"/>
                </a:lnTo>
                <a:lnTo>
                  <a:pt x="0" y="35359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89000"/>
            </a:blip>
            <a:stretch>
              <a:fillRect l="-13658" r="-4701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505617" y="3901211"/>
            <a:ext cx="477519" cy="465364"/>
          </a:xfrm>
          <a:custGeom>
            <a:avLst/>
            <a:gdLst/>
            <a:ahLst/>
            <a:cxnLst/>
            <a:rect l="l" t="t" r="r" b="b"/>
            <a:pathLst>
              <a:path w="477519" h="465364">
                <a:moveTo>
                  <a:pt x="0" y="0"/>
                </a:moveTo>
                <a:lnTo>
                  <a:pt x="477519" y="0"/>
                </a:lnTo>
                <a:lnTo>
                  <a:pt x="477519" y="465364"/>
                </a:lnTo>
                <a:lnTo>
                  <a:pt x="0" y="465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650009" y="451159"/>
            <a:ext cx="707436" cy="695056"/>
          </a:xfrm>
          <a:custGeom>
            <a:avLst/>
            <a:gdLst/>
            <a:ahLst/>
            <a:cxnLst/>
            <a:rect l="l" t="t" r="r" b="b"/>
            <a:pathLst>
              <a:path w="707436" h="695056">
                <a:moveTo>
                  <a:pt x="0" y="0"/>
                </a:moveTo>
                <a:lnTo>
                  <a:pt x="707435" y="0"/>
                </a:lnTo>
                <a:lnTo>
                  <a:pt x="707435" y="695056"/>
                </a:lnTo>
                <a:lnTo>
                  <a:pt x="0" y="6950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61000"/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4334357" y="897431"/>
            <a:ext cx="7334101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9"/>
              </a:lnSpc>
              <a:spcBef>
                <a:spcPct val="0"/>
              </a:spcBef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1083174" y="2044946"/>
            <a:ext cx="9301219" cy="1770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0"/>
              </a:lnSpc>
            </a:pPr>
            <a:r>
              <a:rPr lang="en-US" sz="6196" b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AGRADECEMOS A PRESENÇA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893375" y="3805961"/>
            <a:ext cx="7250625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  <a:spcBef>
                <a:spcPct val="0"/>
              </a:spcBef>
            </a:pPr>
            <a:r>
              <a:rPr lang="en-US" sz="4502" b="1">
                <a:solidFill>
                  <a:srgbClr val="3128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Secretaria Municipal de Saúde</a:t>
            </a:r>
          </a:p>
        </p:txBody>
      </p:sp>
      <p:sp>
        <p:nvSpPr>
          <p:cNvPr id="31" name="Freeform 31"/>
          <p:cNvSpPr/>
          <p:nvPr/>
        </p:nvSpPr>
        <p:spPr>
          <a:xfrm>
            <a:off x="5284760" y="103632"/>
            <a:ext cx="707436" cy="695056"/>
          </a:xfrm>
          <a:custGeom>
            <a:avLst/>
            <a:gdLst/>
            <a:ahLst/>
            <a:cxnLst/>
            <a:rect l="l" t="t" r="r" b="b"/>
            <a:pathLst>
              <a:path w="707436" h="695056">
                <a:moveTo>
                  <a:pt x="0" y="0"/>
                </a:moveTo>
                <a:lnTo>
                  <a:pt x="707436" y="0"/>
                </a:lnTo>
                <a:lnTo>
                  <a:pt x="707436" y="695055"/>
                </a:lnTo>
                <a:lnTo>
                  <a:pt x="0" y="6950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61000"/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308690" y="6576721"/>
            <a:ext cx="707436" cy="695056"/>
          </a:xfrm>
          <a:custGeom>
            <a:avLst/>
            <a:gdLst/>
            <a:ahLst/>
            <a:cxnLst/>
            <a:rect l="l" t="t" r="r" b="b"/>
            <a:pathLst>
              <a:path w="707436" h="695056">
                <a:moveTo>
                  <a:pt x="0" y="0"/>
                </a:moveTo>
                <a:lnTo>
                  <a:pt x="707435" y="0"/>
                </a:lnTo>
                <a:lnTo>
                  <a:pt x="707435" y="695055"/>
                </a:lnTo>
                <a:lnTo>
                  <a:pt x="0" y="6950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61000"/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xmlns="" id="{004B7600-4E48-1D84-5050-6254BDD7EB8C}"/>
              </a:ext>
            </a:extLst>
          </p:cNvPr>
          <p:cNvSpPr/>
          <p:nvPr/>
        </p:nvSpPr>
        <p:spPr>
          <a:xfrm>
            <a:off x="3848330" y="5015549"/>
            <a:ext cx="10438936" cy="2821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D581C72B-71C6-3EB2-5B9C-4AE00A5721AB}"/>
              </a:ext>
            </a:extLst>
          </p:cNvPr>
          <p:cNvSpPr/>
          <p:nvPr/>
        </p:nvSpPr>
        <p:spPr>
          <a:xfrm>
            <a:off x="3734264" y="1792034"/>
            <a:ext cx="10438936" cy="2349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oup 2"/>
          <p:cNvGrpSpPr/>
          <p:nvPr/>
        </p:nvGrpSpPr>
        <p:grpSpPr>
          <a:xfrm>
            <a:off x="762000" y="9182100"/>
            <a:ext cx="4141540" cy="776539"/>
            <a:chOff x="0" y="0"/>
            <a:chExt cx="5522053" cy="1035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22087" cy="1035431"/>
            </a:xfrm>
            <a:custGeom>
              <a:avLst/>
              <a:gdLst/>
              <a:ahLst/>
              <a:cxnLst/>
              <a:rect l="l" t="t" r="r" b="b"/>
              <a:pathLst>
                <a:path w="5522087" h="1035431">
                  <a:moveTo>
                    <a:pt x="0" y="0"/>
                  </a:moveTo>
                  <a:lnTo>
                    <a:pt x="5522087" y="0"/>
                  </a:lnTo>
                  <a:lnTo>
                    <a:pt x="5522087" y="1035431"/>
                  </a:lnTo>
                  <a:lnTo>
                    <a:pt x="0" y="1035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9" b="-14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000910" y="8627086"/>
            <a:ext cx="5287091" cy="1659913"/>
            <a:chOff x="0" y="0"/>
            <a:chExt cx="10516520" cy="33017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81136" y="4617642"/>
            <a:ext cx="9372600" cy="369332"/>
            <a:chOff x="0" y="0"/>
            <a:chExt cx="12496800" cy="4924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496800" cy="492443"/>
            </a:xfrm>
            <a:custGeom>
              <a:avLst/>
              <a:gdLst/>
              <a:ahLst/>
              <a:cxnLst/>
              <a:rect l="l" t="t" r="r" b="b"/>
              <a:pathLst>
                <a:path w="12496800" h="492443">
                  <a:moveTo>
                    <a:pt x="0" y="0"/>
                  </a:moveTo>
                  <a:lnTo>
                    <a:pt x="12496800" y="0"/>
                  </a:lnTo>
                  <a:lnTo>
                    <a:pt x="12496800" y="492443"/>
                  </a:lnTo>
                  <a:lnTo>
                    <a:pt x="0" y="4924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2496800" cy="4924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024303" y="1792034"/>
            <a:ext cx="12086991" cy="704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33"/>
              </a:lnSpc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Lei nº 3.120 de 25 de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novembro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de 2024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62797" y="2519282"/>
            <a:ext cx="11610005" cy="1406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38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Estima 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Receita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Fixa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Despesa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do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Município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de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Barueri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algn="ctr">
              <a:lnSpc>
                <a:spcPts val="5838"/>
              </a:lnSpc>
            </a:pPr>
            <a:r>
              <a:rPr lang="pt-BR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R$ 5.870.930.000,00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74206" y="233464"/>
            <a:ext cx="1286005" cy="477129"/>
            <a:chOff x="0" y="0"/>
            <a:chExt cx="1714674" cy="636172"/>
          </a:xfrm>
        </p:grpSpPr>
        <p:sp>
          <p:nvSpPr>
            <p:cNvPr id="16" name="Freeform 16"/>
            <p:cNvSpPr/>
            <p:nvPr/>
          </p:nvSpPr>
          <p:spPr>
            <a:xfrm>
              <a:off x="30695" y="0"/>
              <a:ext cx="1378045" cy="350571"/>
            </a:xfrm>
            <a:custGeom>
              <a:avLst/>
              <a:gdLst/>
              <a:ahLst/>
              <a:cxnLst/>
              <a:rect l="l" t="t" r="r" b="b"/>
              <a:pathLst>
                <a:path w="1378045" h="350571">
                  <a:moveTo>
                    <a:pt x="0" y="0"/>
                  </a:moveTo>
                  <a:lnTo>
                    <a:pt x="1378045" y="0"/>
                  </a:lnTo>
                  <a:lnTo>
                    <a:pt x="1378045" y="350571"/>
                  </a:lnTo>
                  <a:lnTo>
                    <a:pt x="0" y="350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531033" y="309471"/>
              <a:ext cx="1183641" cy="301115"/>
            </a:xfrm>
            <a:custGeom>
              <a:avLst/>
              <a:gdLst/>
              <a:ahLst/>
              <a:cxnLst/>
              <a:rect l="l" t="t" r="r" b="b"/>
              <a:pathLst>
                <a:path w="1183641" h="301115">
                  <a:moveTo>
                    <a:pt x="0" y="0"/>
                  </a:moveTo>
                  <a:lnTo>
                    <a:pt x="1183641" y="0"/>
                  </a:lnTo>
                  <a:lnTo>
                    <a:pt x="1183641" y="301115"/>
                  </a:lnTo>
                  <a:lnTo>
                    <a:pt x="0" y="301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27283"/>
              <a:ext cx="1378045" cy="350571"/>
            </a:xfrm>
            <a:custGeom>
              <a:avLst/>
              <a:gdLst/>
              <a:ahLst/>
              <a:cxnLst/>
              <a:rect l="l" t="t" r="r" b="b"/>
              <a:pathLst>
                <a:path w="1378045" h="350571">
                  <a:moveTo>
                    <a:pt x="0" y="0"/>
                  </a:moveTo>
                  <a:lnTo>
                    <a:pt x="1378045" y="0"/>
                  </a:lnTo>
                  <a:lnTo>
                    <a:pt x="1378045" y="350571"/>
                  </a:lnTo>
                  <a:lnTo>
                    <a:pt x="0" y="350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505701" y="335057"/>
              <a:ext cx="1183641" cy="301115"/>
            </a:xfrm>
            <a:custGeom>
              <a:avLst/>
              <a:gdLst/>
              <a:ahLst/>
              <a:cxnLst/>
              <a:rect l="l" t="t" r="r" b="b"/>
              <a:pathLst>
                <a:path w="1183641" h="301115">
                  <a:moveTo>
                    <a:pt x="0" y="0"/>
                  </a:moveTo>
                  <a:lnTo>
                    <a:pt x="1183640" y="0"/>
                  </a:lnTo>
                  <a:lnTo>
                    <a:pt x="1183640" y="301115"/>
                  </a:lnTo>
                  <a:lnTo>
                    <a:pt x="0" y="301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4945" y="-3095"/>
              <a:ext cx="1298622" cy="338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4"/>
                </a:lnSpc>
                <a:spcBef>
                  <a:spcPct val="0"/>
                </a:spcBef>
              </a:pPr>
              <a:r>
                <a:rPr lang="en-US" sz="1546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RECURSOS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05701" y="330142"/>
              <a:ext cx="1183641" cy="254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5"/>
                </a:lnSpc>
                <a:spcBef>
                  <a:spcPct val="0"/>
                </a:spcBef>
              </a:pPr>
              <a:r>
                <a:rPr lang="en-US" sz="11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EM SAÚDE</a:t>
              </a:r>
            </a:p>
          </p:txBody>
        </p: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3B0DF4E8-7B13-2FED-39BA-97A333678980}"/>
              </a:ext>
            </a:extLst>
          </p:cNvPr>
          <p:cNvSpPr txBox="1"/>
          <p:nvPr/>
        </p:nvSpPr>
        <p:spPr>
          <a:xfrm>
            <a:off x="4495798" y="5143500"/>
            <a:ext cx="9144000" cy="1340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004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 Bold" panose="020B0604020202020204" charset="0"/>
                <a:ea typeface="Arial"/>
                <a:cs typeface="Arial"/>
                <a:sym typeface="Arial"/>
              </a:rPr>
              <a:t>Lei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 Bold" panose="020B0604020202020204" charset="0"/>
                <a:ea typeface="Arial"/>
                <a:cs typeface="Arial"/>
                <a:sym typeface="Arial"/>
              </a:rPr>
              <a:t>Complementar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 Bold" panose="020B0604020202020204" charset="0"/>
                <a:ea typeface="Arial"/>
                <a:cs typeface="Arial"/>
                <a:sym typeface="Arial"/>
              </a:rPr>
              <a:t> nº 141 (13/01/2012) 15% da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 Bold" panose="020B0604020202020204" charset="0"/>
                <a:ea typeface="Arial"/>
                <a:cs typeface="Arial"/>
                <a:sym typeface="Arial"/>
              </a:rPr>
              <a:t>arrecadação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 Bold" panose="020B0604020202020204" charset="0"/>
                <a:ea typeface="Arial"/>
                <a:cs typeface="Arial"/>
                <a:sym typeface="Arial"/>
              </a:rPr>
              <a:t> dos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 Bold" panose="020B0604020202020204" charset="0"/>
                <a:ea typeface="Arial"/>
                <a:cs typeface="Arial"/>
                <a:sym typeface="Arial"/>
              </a:rPr>
              <a:t>impostos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 Bold" panose="020B0604020202020204" charset="0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60532454-9294-89CD-2450-81155EFEED44}"/>
              </a:ext>
            </a:extLst>
          </p:cNvPr>
          <p:cNvSpPr txBox="1"/>
          <p:nvPr/>
        </p:nvSpPr>
        <p:spPr>
          <a:xfrm>
            <a:off x="4569117" y="6353377"/>
            <a:ext cx="9144000" cy="148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 Estimada em Saúde</a:t>
            </a:r>
          </a:p>
          <a:p>
            <a:pPr algn="ctr">
              <a:lnSpc>
                <a:spcPct val="150000"/>
              </a:lnSpc>
            </a:pPr>
            <a:r>
              <a:rPr lang="pt-BR" altLang="pt-BR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R$ 1.248.408.000,00</a:t>
            </a:r>
            <a:endParaRPr lang="en-US" sz="3600" b="1" dirty="0">
              <a:solidFill>
                <a:srgbClr val="312884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11874" y="1971952"/>
            <a:ext cx="2926042" cy="375749"/>
            <a:chOff x="0" y="-83253"/>
            <a:chExt cx="3901389" cy="5009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61873" cy="417745"/>
            </a:xfrm>
            <a:custGeom>
              <a:avLst/>
              <a:gdLst/>
              <a:ahLst/>
              <a:cxnLst/>
              <a:rect l="l" t="t" r="r" b="b"/>
              <a:pathLst>
                <a:path w="3461873" h="417745">
                  <a:moveTo>
                    <a:pt x="0" y="0"/>
                  </a:moveTo>
                  <a:lnTo>
                    <a:pt x="3461873" y="0"/>
                  </a:lnTo>
                  <a:lnTo>
                    <a:pt x="3461873" y="417745"/>
                  </a:lnTo>
                  <a:lnTo>
                    <a:pt x="0" y="4177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39516" y="-83253"/>
              <a:ext cx="3461873" cy="45584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040"/>
                </a:lnSpc>
              </a:pPr>
              <a:r>
                <a:rPr lang="en-US" sz="1700" b="1" dirty="0" err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Função</a:t>
              </a:r>
              <a:r>
                <a:rPr lang="en-US" sz="1700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= 10 - SAÚDE</a:t>
              </a:r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873167"/>
              </p:ext>
            </p:extLst>
          </p:nvPr>
        </p:nvGraphicFramePr>
        <p:xfrm>
          <a:off x="2641511" y="2528676"/>
          <a:ext cx="11722100" cy="3544913"/>
        </p:xfrm>
        <a:graphic>
          <a:graphicData uri="http://schemas.openxmlformats.org/drawingml/2006/table">
            <a:tbl>
              <a:tblPr/>
              <a:tblGrid>
                <a:gridCol w="49197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7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7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73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8707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SUBFUNÇÃO</a:t>
                      </a:r>
                      <a:endParaRPr lang="en-US" sz="1100" dirty="0"/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(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Portaria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42/99-Anexo - MOG - fl.02) </a:t>
                      </a:r>
                    </a:p>
                  </a:txBody>
                  <a:tcPr marL="19794" marR="19794" marT="19794" marB="197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EMPENHADA</a:t>
                      </a:r>
                      <a:endParaRPr lang="en-US" sz="1100" dirty="0"/>
                    </a:p>
                  </a:txBody>
                  <a:tcPr marL="19794" marR="19794" marT="19794" marB="197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E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LIQUIDADA</a:t>
                      </a:r>
                      <a:endParaRPr lang="en-US" sz="1100"/>
                    </a:p>
                  </a:txBody>
                  <a:tcPr marL="19794" marR="19794" marT="19794" marB="197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E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PAGA</a:t>
                      </a:r>
                      <a:endParaRPr lang="en-US" sz="1100"/>
                    </a:p>
                  </a:txBody>
                  <a:tcPr marL="19794" marR="19794" marT="19794" marB="197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E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048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122 -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Administração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Geral</a:t>
                      </a:r>
                      <a:endParaRPr lang="en-US" sz="1100" dirty="0"/>
                    </a:p>
                  </a:txBody>
                  <a:tcPr marL="19794" marR="19794" marT="19794" marB="197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33.871.824,13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38.275.988,80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37.393.024,61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193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301 -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Atenção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Basica de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Saúde</a:t>
                      </a:r>
                      <a:endParaRPr lang="en-US" sz="1100" dirty="0"/>
                    </a:p>
                  </a:txBody>
                  <a:tcPr marL="19794" marR="19794" marT="19794" marB="197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94.231.608,75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87.087.408,64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85.076.748,33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193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302 -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Assistência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Hospitalar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 Ambulatorial</a:t>
                      </a:r>
                      <a:endParaRPr lang="en-US" sz="1100" dirty="0"/>
                    </a:p>
                  </a:txBody>
                  <a:tcPr marL="19794" marR="19794" marT="19794" marB="197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148.974.383,74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236.649.985,21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236.730.913,77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193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303 -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Suporte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Profilático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Terapêutico</a:t>
                      </a:r>
                      <a:endParaRPr lang="en-US" sz="1100" dirty="0"/>
                    </a:p>
                  </a:txBody>
                  <a:tcPr marL="19794" marR="19794" marT="19794" marB="197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-160.709,28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34.663.000,25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34.663.000,25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193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304 -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Vigilância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Sanitária</a:t>
                      </a:r>
                      <a:endParaRPr lang="en-US" sz="1100" dirty="0"/>
                    </a:p>
                  </a:txBody>
                  <a:tcPr marL="19794" marR="19794" marT="19794" marB="197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3.151.148,51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3.212.179,60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3.204.396,89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193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305 -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Vigilância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Epidemiológica</a:t>
                      </a:r>
                      <a:endParaRPr lang="en-US" sz="1100" dirty="0"/>
                    </a:p>
                  </a:txBody>
                  <a:tcPr marL="19794" marR="19794" marT="19794" marB="197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1.161.854,81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2.553.061,63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2.574.376,63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9193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100" dirty="0"/>
                    </a:p>
                  </a:txBody>
                  <a:tcPr marL="19794" marR="19794" marT="19794" marB="197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281.230.110,66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402.441.624,13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399.642.460,48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3104758" y="6266900"/>
            <a:ext cx="12240881" cy="995968"/>
            <a:chOff x="0" y="0"/>
            <a:chExt cx="16321174" cy="132795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21174" cy="1327958"/>
            </a:xfrm>
            <a:custGeom>
              <a:avLst/>
              <a:gdLst/>
              <a:ahLst/>
              <a:cxnLst/>
              <a:rect l="l" t="t" r="r" b="b"/>
              <a:pathLst>
                <a:path w="16321174" h="1327958">
                  <a:moveTo>
                    <a:pt x="0" y="0"/>
                  </a:moveTo>
                  <a:lnTo>
                    <a:pt x="16321174" y="0"/>
                  </a:lnTo>
                  <a:lnTo>
                    <a:pt x="16321174" y="1327958"/>
                  </a:lnTo>
                  <a:lnTo>
                    <a:pt x="0" y="13279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6321174" cy="13565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19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200436" y="8487113"/>
            <a:ext cx="8604250" cy="470929"/>
            <a:chOff x="0" y="0"/>
            <a:chExt cx="11472333" cy="6279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72333" cy="627906"/>
            </a:xfrm>
            <a:custGeom>
              <a:avLst/>
              <a:gdLst/>
              <a:ahLst/>
              <a:cxnLst/>
              <a:rect l="l" t="t" r="r" b="b"/>
              <a:pathLst>
                <a:path w="11472333" h="627906">
                  <a:moveTo>
                    <a:pt x="0" y="0"/>
                  </a:moveTo>
                  <a:lnTo>
                    <a:pt x="11472333" y="0"/>
                  </a:lnTo>
                  <a:lnTo>
                    <a:pt x="11472333" y="627906"/>
                  </a:lnTo>
                  <a:lnTo>
                    <a:pt x="0" y="6279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1472333" cy="62790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74206" y="233464"/>
            <a:ext cx="1286005" cy="477129"/>
            <a:chOff x="0" y="0"/>
            <a:chExt cx="1714674" cy="636172"/>
          </a:xfrm>
        </p:grpSpPr>
        <p:sp>
          <p:nvSpPr>
            <p:cNvPr id="13" name="Freeform 13"/>
            <p:cNvSpPr/>
            <p:nvPr/>
          </p:nvSpPr>
          <p:spPr>
            <a:xfrm>
              <a:off x="30695" y="0"/>
              <a:ext cx="1378045" cy="350571"/>
            </a:xfrm>
            <a:custGeom>
              <a:avLst/>
              <a:gdLst/>
              <a:ahLst/>
              <a:cxnLst/>
              <a:rect l="l" t="t" r="r" b="b"/>
              <a:pathLst>
                <a:path w="1378045" h="350571">
                  <a:moveTo>
                    <a:pt x="0" y="0"/>
                  </a:moveTo>
                  <a:lnTo>
                    <a:pt x="1378045" y="0"/>
                  </a:lnTo>
                  <a:lnTo>
                    <a:pt x="1378045" y="350571"/>
                  </a:lnTo>
                  <a:lnTo>
                    <a:pt x="0" y="350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531033" y="309471"/>
              <a:ext cx="1183641" cy="301115"/>
            </a:xfrm>
            <a:custGeom>
              <a:avLst/>
              <a:gdLst/>
              <a:ahLst/>
              <a:cxnLst/>
              <a:rect l="l" t="t" r="r" b="b"/>
              <a:pathLst>
                <a:path w="1183641" h="301115">
                  <a:moveTo>
                    <a:pt x="0" y="0"/>
                  </a:moveTo>
                  <a:lnTo>
                    <a:pt x="1183641" y="0"/>
                  </a:lnTo>
                  <a:lnTo>
                    <a:pt x="1183641" y="301115"/>
                  </a:lnTo>
                  <a:lnTo>
                    <a:pt x="0" y="301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27283"/>
              <a:ext cx="1378045" cy="350571"/>
            </a:xfrm>
            <a:custGeom>
              <a:avLst/>
              <a:gdLst/>
              <a:ahLst/>
              <a:cxnLst/>
              <a:rect l="l" t="t" r="r" b="b"/>
              <a:pathLst>
                <a:path w="1378045" h="350571">
                  <a:moveTo>
                    <a:pt x="0" y="0"/>
                  </a:moveTo>
                  <a:lnTo>
                    <a:pt x="1378045" y="0"/>
                  </a:lnTo>
                  <a:lnTo>
                    <a:pt x="1378045" y="350571"/>
                  </a:lnTo>
                  <a:lnTo>
                    <a:pt x="0" y="350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05701" y="335057"/>
              <a:ext cx="1183641" cy="301115"/>
            </a:xfrm>
            <a:custGeom>
              <a:avLst/>
              <a:gdLst/>
              <a:ahLst/>
              <a:cxnLst/>
              <a:rect l="l" t="t" r="r" b="b"/>
              <a:pathLst>
                <a:path w="1183641" h="301115">
                  <a:moveTo>
                    <a:pt x="0" y="0"/>
                  </a:moveTo>
                  <a:lnTo>
                    <a:pt x="1183640" y="0"/>
                  </a:lnTo>
                  <a:lnTo>
                    <a:pt x="1183640" y="301115"/>
                  </a:lnTo>
                  <a:lnTo>
                    <a:pt x="0" y="301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4945" y="-3095"/>
              <a:ext cx="1298622" cy="338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4"/>
                </a:lnSpc>
                <a:spcBef>
                  <a:spcPct val="0"/>
                </a:spcBef>
              </a:pPr>
              <a:r>
                <a:rPr lang="en-US" sz="1546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RECURSOS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05701" y="330142"/>
              <a:ext cx="1183641" cy="254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5"/>
                </a:lnSpc>
                <a:spcBef>
                  <a:spcPct val="0"/>
                </a:spcBef>
              </a:pPr>
              <a:r>
                <a:rPr lang="en-US" sz="11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EM SAÚDE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000910" y="8627086"/>
            <a:ext cx="5287091" cy="1659913"/>
            <a:chOff x="0" y="0"/>
            <a:chExt cx="10516520" cy="33017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1" name="Freeform 21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TextBox 22"/>
          <p:cNvSpPr txBox="1"/>
          <p:nvPr/>
        </p:nvSpPr>
        <p:spPr>
          <a:xfrm>
            <a:off x="2235674" y="424180"/>
            <a:ext cx="12998917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1" dirty="0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DEMONSTRATIVO DAS DESPESAS POR FUNÇÃO E SUBFUNÇÃO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2646406" y="6441647"/>
            <a:ext cx="14729137" cy="1986795"/>
            <a:chOff x="6527" y="-38100"/>
            <a:chExt cx="19638849" cy="2649060"/>
          </a:xfrm>
        </p:grpSpPr>
        <p:sp>
          <p:nvSpPr>
            <p:cNvPr id="24" name="TextBox 24"/>
            <p:cNvSpPr txBox="1"/>
            <p:nvPr/>
          </p:nvSpPr>
          <p:spPr>
            <a:xfrm>
              <a:off x="35339" y="1506060"/>
              <a:ext cx="10883419" cy="1104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6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2) 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Incluído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nas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despeas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empenhadas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</a:p>
            <a:p>
              <a:pPr algn="just">
                <a:lnSpc>
                  <a:spcPts val="216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- 2.1 -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Empenhos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estimativos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algn="just">
                <a:lnSpc>
                  <a:spcPts val="2160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- 2.2 -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Empenhos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globais</a:t>
              </a:r>
              <a:endPara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527" y="-38100"/>
              <a:ext cx="19638849" cy="1361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60"/>
                </a:lnSpc>
                <a:spcBef>
                  <a:spcPct val="0"/>
                </a:spcBef>
              </a:pPr>
              <a:r>
                <a:rPr lang="en-US" sz="1800" b="1" dirty="0">
                  <a:solidFill>
                    <a:srgbClr val="312884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OBSERVAÇÕES: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 </a:t>
              </a:r>
              <a:r>
                <a:rPr lang="en-US" sz="1600" dirty="0">
                  <a:solidFill>
                    <a:srgbClr val="000000"/>
                  </a:solidFill>
                  <a:latin typeface="Arial "/>
                  <a:ea typeface="Arial"/>
                  <a:cs typeface="Arial"/>
                  <a:sym typeface="Arial"/>
                </a:rPr>
                <a:t>) - 301 - </a:t>
              </a:r>
              <a:r>
                <a:rPr lang="pt-BR" sz="1600" dirty="0">
                  <a:latin typeface="Arial "/>
                </a:rPr>
                <a:t>Atenção Básica: está alocada as Unidades Básicas de Saúde (UBS).  </a:t>
              </a:r>
            </a:p>
            <a:p>
              <a:r>
                <a:rPr lang="pt-BR" sz="1600" dirty="0">
                  <a:latin typeface="Arial "/>
                </a:rPr>
                <a:t>     - 302 – Assistência Hospitalar e Ambulatorial: está alocada nos Prontos-Socorros, Maternidade, Serviços de Especialidades, Hospitais e nas obras da Saúde.</a:t>
              </a:r>
            </a:p>
            <a:p>
              <a:r>
                <a:rPr lang="pt-BR" sz="1600" dirty="0">
                  <a:latin typeface="Arial "/>
                </a:rPr>
                <a:t>     - 303 – Suporte Profilático e Terapêutico: está alocado no apoio à diagnose e terapêutica (Laboratórios).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1161319" y="946366"/>
            <a:ext cx="3937516" cy="44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de 2025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1454128" y="1526394"/>
            <a:ext cx="4427083" cy="326136"/>
            <a:chOff x="0" y="0"/>
            <a:chExt cx="5902777" cy="43484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902777" cy="434847"/>
            </a:xfrm>
            <a:custGeom>
              <a:avLst/>
              <a:gdLst/>
              <a:ahLst/>
              <a:cxnLst/>
              <a:rect l="l" t="t" r="r" b="b"/>
              <a:pathLst>
                <a:path w="5902777" h="434847">
                  <a:moveTo>
                    <a:pt x="0" y="0"/>
                  </a:moveTo>
                  <a:lnTo>
                    <a:pt x="5902777" y="0"/>
                  </a:lnTo>
                  <a:lnTo>
                    <a:pt x="5902777" y="434847"/>
                  </a:lnTo>
                  <a:lnTo>
                    <a:pt x="0" y="4348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5902777" cy="4729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59"/>
                </a:lnSpc>
              </a:pPr>
              <a:r>
                <a:rPr lang="en-US" sz="1799" b="1" i="1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Fonte: Sistema SECAM - Finanças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206" y="233464"/>
            <a:ext cx="1286005" cy="477129"/>
            <a:chOff x="0" y="0"/>
            <a:chExt cx="1714674" cy="636172"/>
          </a:xfrm>
        </p:grpSpPr>
        <p:sp>
          <p:nvSpPr>
            <p:cNvPr id="4" name="Freeform 4"/>
            <p:cNvSpPr/>
            <p:nvPr/>
          </p:nvSpPr>
          <p:spPr>
            <a:xfrm>
              <a:off x="30695" y="0"/>
              <a:ext cx="1378045" cy="350571"/>
            </a:xfrm>
            <a:custGeom>
              <a:avLst/>
              <a:gdLst/>
              <a:ahLst/>
              <a:cxnLst/>
              <a:rect l="l" t="t" r="r" b="b"/>
              <a:pathLst>
                <a:path w="1378045" h="350571">
                  <a:moveTo>
                    <a:pt x="0" y="0"/>
                  </a:moveTo>
                  <a:lnTo>
                    <a:pt x="1378045" y="0"/>
                  </a:lnTo>
                  <a:lnTo>
                    <a:pt x="1378045" y="350571"/>
                  </a:lnTo>
                  <a:lnTo>
                    <a:pt x="0" y="350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531033" y="309471"/>
              <a:ext cx="1183641" cy="301115"/>
            </a:xfrm>
            <a:custGeom>
              <a:avLst/>
              <a:gdLst/>
              <a:ahLst/>
              <a:cxnLst/>
              <a:rect l="l" t="t" r="r" b="b"/>
              <a:pathLst>
                <a:path w="1183641" h="301115">
                  <a:moveTo>
                    <a:pt x="0" y="0"/>
                  </a:moveTo>
                  <a:lnTo>
                    <a:pt x="1183641" y="0"/>
                  </a:lnTo>
                  <a:lnTo>
                    <a:pt x="1183641" y="301115"/>
                  </a:lnTo>
                  <a:lnTo>
                    <a:pt x="0" y="301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27283"/>
              <a:ext cx="1378045" cy="350571"/>
            </a:xfrm>
            <a:custGeom>
              <a:avLst/>
              <a:gdLst/>
              <a:ahLst/>
              <a:cxnLst/>
              <a:rect l="l" t="t" r="r" b="b"/>
              <a:pathLst>
                <a:path w="1378045" h="350571">
                  <a:moveTo>
                    <a:pt x="0" y="0"/>
                  </a:moveTo>
                  <a:lnTo>
                    <a:pt x="1378045" y="0"/>
                  </a:lnTo>
                  <a:lnTo>
                    <a:pt x="1378045" y="350571"/>
                  </a:lnTo>
                  <a:lnTo>
                    <a:pt x="0" y="350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505701" y="335057"/>
              <a:ext cx="1183641" cy="301115"/>
            </a:xfrm>
            <a:custGeom>
              <a:avLst/>
              <a:gdLst/>
              <a:ahLst/>
              <a:cxnLst/>
              <a:rect l="l" t="t" r="r" b="b"/>
              <a:pathLst>
                <a:path w="1183641" h="301115">
                  <a:moveTo>
                    <a:pt x="0" y="0"/>
                  </a:moveTo>
                  <a:lnTo>
                    <a:pt x="1183640" y="0"/>
                  </a:lnTo>
                  <a:lnTo>
                    <a:pt x="1183640" y="301115"/>
                  </a:lnTo>
                  <a:lnTo>
                    <a:pt x="0" y="301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4945" y="-3095"/>
              <a:ext cx="1298622" cy="338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4"/>
                </a:lnSpc>
                <a:spcBef>
                  <a:spcPct val="0"/>
                </a:spcBef>
              </a:pPr>
              <a:r>
                <a:rPr lang="en-US" sz="1546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RECURSOS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05701" y="330142"/>
              <a:ext cx="1183641" cy="254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5"/>
                </a:lnSpc>
                <a:spcBef>
                  <a:spcPct val="0"/>
                </a:spcBef>
              </a:pPr>
              <a:r>
                <a:rPr lang="en-US" sz="11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EM SAÚDE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975525" y="643918"/>
            <a:ext cx="12264475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PERCENTUAL DAS DESPESAS POR FONTE DE RECURSOS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72800" y="1117152"/>
            <a:ext cx="3937516" cy="44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de 2025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508864" y="1615527"/>
            <a:ext cx="5043419" cy="423276"/>
            <a:chOff x="0" y="-129520"/>
            <a:chExt cx="6724558" cy="5643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902777" cy="434847"/>
            </a:xfrm>
            <a:custGeom>
              <a:avLst/>
              <a:gdLst/>
              <a:ahLst/>
              <a:cxnLst/>
              <a:rect l="l" t="t" r="r" b="b"/>
              <a:pathLst>
                <a:path w="5902777" h="434847">
                  <a:moveTo>
                    <a:pt x="0" y="0"/>
                  </a:moveTo>
                  <a:lnTo>
                    <a:pt x="5902777" y="0"/>
                  </a:lnTo>
                  <a:lnTo>
                    <a:pt x="5902777" y="434847"/>
                  </a:lnTo>
                  <a:lnTo>
                    <a:pt x="0" y="4348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21781" y="-129520"/>
              <a:ext cx="5902777" cy="4729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59"/>
                </a:lnSpc>
              </a:pPr>
              <a:r>
                <a:rPr lang="en-US" sz="1799" b="1" i="1" dirty="0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Fonte: Sistema SECAM - </a:t>
              </a:r>
              <a:r>
                <a:rPr lang="en-US" sz="1799" b="1" i="1" dirty="0" err="1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Finanças</a:t>
              </a:r>
              <a:endParaRPr lang="en-US" sz="1799" b="1" i="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000910" y="8627086"/>
            <a:ext cx="5287091" cy="1659913"/>
            <a:chOff x="0" y="0"/>
            <a:chExt cx="10516520" cy="330172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516520" cy="3301746"/>
            </a:xfrm>
            <a:custGeom>
              <a:avLst/>
              <a:gdLst/>
              <a:ahLst/>
              <a:cxnLst/>
              <a:rect l="l" t="t" r="r" b="b"/>
              <a:pathLst>
                <a:path w="10516520" h="3301746">
                  <a:moveTo>
                    <a:pt x="0" y="0"/>
                  </a:moveTo>
                  <a:lnTo>
                    <a:pt x="10516520" y="0"/>
                  </a:lnTo>
                  <a:lnTo>
                    <a:pt x="10516520" y="3301746"/>
                  </a:lnTo>
                  <a:lnTo>
                    <a:pt x="0" y="3301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3000"/>
              </a:blip>
              <a:stretch>
                <a:fillRect t="-5260" b="-525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Freeform 17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xmlns="" id="{1821AFF6-81BD-ABD2-266D-90A6C94CF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174033"/>
              </p:ext>
            </p:extLst>
          </p:nvPr>
        </p:nvGraphicFramePr>
        <p:xfrm>
          <a:off x="3147310" y="3351693"/>
          <a:ext cx="11920493" cy="2988996"/>
        </p:xfrm>
        <a:graphic>
          <a:graphicData uri="http://schemas.openxmlformats.org/drawingml/2006/table">
            <a:tbl>
              <a:tblPr/>
              <a:tblGrid>
                <a:gridCol w="2132534">
                  <a:extLst>
                    <a:ext uri="{9D8B030D-6E8A-4147-A177-3AD203B41FA5}">
                      <a16:colId xmlns:a16="http://schemas.microsoft.com/office/drawing/2014/main" xmlns="" val="3314696362"/>
                    </a:ext>
                  </a:extLst>
                </a:gridCol>
                <a:gridCol w="2201628">
                  <a:extLst>
                    <a:ext uri="{9D8B030D-6E8A-4147-A177-3AD203B41FA5}">
                      <a16:colId xmlns:a16="http://schemas.microsoft.com/office/drawing/2014/main" xmlns="" val="399861567"/>
                    </a:ext>
                  </a:extLst>
                </a:gridCol>
                <a:gridCol w="1061025">
                  <a:extLst>
                    <a:ext uri="{9D8B030D-6E8A-4147-A177-3AD203B41FA5}">
                      <a16:colId xmlns:a16="http://schemas.microsoft.com/office/drawing/2014/main" xmlns="" val="4007811249"/>
                    </a:ext>
                  </a:extLst>
                </a:gridCol>
                <a:gridCol w="2201628">
                  <a:extLst>
                    <a:ext uri="{9D8B030D-6E8A-4147-A177-3AD203B41FA5}">
                      <a16:colId xmlns:a16="http://schemas.microsoft.com/office/drawing/2014/main" xmlns="" val="3027589810"/>
                    </a:ext>
                  </a:extLst>
                </a:gridCol>
                <a:gridCol w="1061025">
                  <a:extLst>
                    <a:ext uri="{9D8B030D-6E8A-4147-A177-3AD203B41FA5}">
                      <a16:colId xmlns:a16="http://schemas.microsoft.com/office/drawing/2014/main" xmlns="" val="2033944592"/>
                    </a:ext>
                  </a:extLst>
                </a:gridCol>
                <a:gridCol w="2272284">
                  <a:extLst>
                    <a:ext uri="{9D8B030D-6E8A-4147-A177-3AD203B41FA5}">
                      <a16:colId xmlns:a16="http://schemas.microsoft.com/office/drawing/2014/main" xmlns="" val="2741420405"/>
                    </a:ext>
                  </a:extLst>
                </a:gridCol>
                <a:gridCol w="990369">
                  <a:extLst>
                    <a:ext uri="{9D8B030D-6E8A-4147-A177-3AD203B41FA5}">
                      <a16:colId xmlns:a16="http://schemas.microsoft.com/office/drawing/2014/main" xmlns="" val="1005813717"/>
                    </a:ext>
                  </a:extLst>
                </a:gridCol>
              </a:tblGrid>
              <a:tr h="5726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FONTE DE RECURSO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EMPENHADA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LIQUIDADA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PAGA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9835609"/>
                  </a:ext>
                </a:extLst>
              </a:tr>
              <a:tr h="41964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Valor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%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Valor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%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Valor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%</a:t>
                      </a:r>
                    </a:p>
                  </a:txBody>
                  <a:tcPr marL="5462" marR="5462" marT="5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8063364"/>
                  </a:ext>
                </a:extLst>
              </a:tr>
              <a:tr h="5079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266.925.501,93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94,91%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370.585.968,77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92,08%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368.037.279,77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92,09%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64869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Estadual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2.384.375,92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0,85%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798.430,10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0,20%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656.931,04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0,16%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73907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Federal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11.920.232,81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4,24%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31.057.225,26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7,72%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30.948.249,67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7,74%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6636651"/>
                  </a:ext>
                </a:extLst>
              </a:tr>
              <a:tr h="49817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old" panose="020B0604020202020204" charset="0"/>
                      </a:endParaRP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281.230.110,66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100,00%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402.441.624,13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100,00%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D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399.642.460,48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 panose="020B0604020202020204" charset="0"/>
                        </a:rPr>
                        <a:t>100,00%</a:t>
                      </a:r>
                    </a:p>
                  </a:txBody>
                  <a:tcPr marL="5462" marR="5462" marT="54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72264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91650" y="5485082"/>
            <a:ext cx="1524000" cy="369332"/>
            <a:chOff x="0" y="0"/>
            <a:chExt cx="2032000" cy="4924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32000" cy="492443"/>
            </a:xfrm>
            <a:custGeom>
              <a:avLst/>
              <a:gdLst/>
              <a:ahLst/>
              <a:cxnLst/>
              <a:rect l="l" t="t" r="r" b="b"/>
              <a:pathLst>
                <a:path w="2032000" h="492443">
                  <a:moveTo>
                    <a:pt x="0" y="0"/>
                  </a:moveTo>
                  <a:lnTo>
                    <a:pt x="2032000" y="0"/>
                  </a:lnTo>
                  <a:lnTo>
                    <a:pt x="2032000" y="492443"/>
                  </a:lnTo>
                  <a:lnTo>
                    <a:pt x="0" y="4924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32000" cy="5305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60"/>
                </a:lnSpc>
              </a:pPr>
              <a:r>
                <a:rPr lang="en-US" sz="1800" b="1" i="1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Fonte: CNES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84375" y="4047804"/>
            <a:ext cx="553855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EQUIPAMENTOS DE SAÚDE 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BARUERI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76920" y="4981254"/>
            <a:ext cx="3937516" cy="44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de 2025</a:t>
            </a:r>
          </a:p>
        </p:txBody>
      </p:sp>
      <p:sp>
        <p:nvSpPr>
          <p:cNvPr id="7" name="Freeform 7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474206" y="233464"/>
            <a:ext cx="1286005" cy="477129"/>
            <a:chOff x="0" y="0"/>
            <a:chExt cx="1714674" cy="636172"/>
          </a:xfrm>
        </p:grpSpPr>
        <p:sp>
          <p:nvSpPr>
            <p:cNvPr id="9" name="Freeform 9"/>
            <p:cNvSpPr/>
            <p:nvPr/>
          </p:nvSpPr>
          <p:spPr>
            <a:xfrm>
              <a:off x="30695" y="0"/>
              <a:ext cx="1378045" cy="350571"/>
            </a:xfrm>
            <a:custGeom>
              <a:avLst/>
              <a:gdLst/>
              <a:ahLst/>
              <a:cxnLst/>
              <a:rect l="l" t="t" r="r" b="b"/>
              <a:pathLst>
                <a:path w="1378045" h="350571">
                  <a:moveTo>
                    <a:pt x="0" y="0"/>
                  </a:moveTo>
                  <a:lnTo>
                    <a:pt x="1378045" y="0"/>
                  </a:lnTo>
                  <a:lnTo>
                    <a:pt x="1378045" y="350571"/>
                  </a:lnTo>
                  <a:lnTo>
                    <a:pt x="0" y="350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31033" y="309471"/>
              <a:ext cx="1183641" cy="301115"/>
            </a:xfrm>
            <a:custGeom>
              <a:avLst/>
              <a:gdLst/>
              <a:ahLst/>
              <a:cxnLst/>
              <a:rect l="l" t="t" r="r" b="b"/>
              <a:pathLst>
                <a:path w="1183641" h="301115">
                  <a:moveTo>
                    <a:pt x="0" y="0"/>
                  </a:moveTo>
                  <a:lnTo>
                    <a:pt x="1183641" y="0"/>
                  </a:lnTo>
                  <a:lnTo>
                    <a:pt x="1183641" y="301115"/>
                  </a:lnTo>
                  <a:lnTo>
                    <a:pt x="0" y="301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27283"/>
              <a:ext cx="1378045" cy="350571"/>
            </a:xfrm>
            <a:custGeom>
              <a:avLst/>
              <a:gdLst/>
              <a:ahLst/>
              <a:cxnLst/>
              <a:rect l="l" t="t" r="r" b="b"/>
              <a:pathLst>
                <a:path w="1378045" h="350571">
                  <a:moveTo>
                    <a:pt x="0" y="0"/>
                  </a:moveTo>
                  <a:lnTo>
                    <a:pt x="1378045" y="0"/>
                  </a:lnTo>
                  <a:lnTo>
                    <a:pt x="1378045" y="350571"/>
                  </a:lnTo>
                  <a:lnTo>
                    <a:pt x="0" y="350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05701" y="335057"/>
              <a:ext cx="1183641" cy="301115"/>
            </a:xfrm>
            <a:custGeom>
              <a:avLst/>
              <a:gdLst/>
              <a:ahLst/>
              <a:cxnLst/>
              <a:rect l="l" t="t" r="r" b="b"/>
              <a:pathLst>
                <a:path w="1183641" h="301115">
                  <a:moveTo>
                    <a:pt x="0" y="0"/>
                  </a:moveTo>
                  <a:lnTo>
                    <a:pt x="1183640" y="0"/>
                  </a:lnTo>
                  <a:lnTo>
                    <a:pt x="1183640" y="301115"/>
                  </a:lnTo>
                  <a:lnTo>
                    <a:pt x="0" y="301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4945" y="-3095"/>
              <a:ext cx="1298622" cy="338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4"/>
                </a:lnSpc>
                <a:spcBef>
                  <a:spcPct val="0"/>
                </a:spcBef>
              </a:pPr>
              <a:r>
                <a:rPr lang="en-US" sz="1546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RECURSOS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05701" y="330142"/>
              <a:ext cx="1183641" cy="254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5"/>
                </a:lnSpc>
                <a:spcBef>
                  <a:spcPct val="0"/>
                </a:spcBef>
              </a:pPr>
              <a:r>
                <a:rPr lang="en-US" sz="11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EM SAÚDE</a:t>
              </a:r>
            </a:p>
          </p:txBody>
        </p:sp>
      </p:grpSp>
      <p:graphicFrame>
        <p:nvGraphicFramePr>
          <p:cNvPr id="15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766766"/>
              </p:ext>
            </p:extLst>
          </p:nvPr>
        </p:nvGraphicFramePr>
        <p:xfrm>
          <a:off x="8151675" y="546100"/>
          <a:ext cx="9094952" cy="9265098"/>
        </p:xfrm>
        <a:graphic>
          <a:graphicData uri="http://schemas.openxmlformats.org/drawingml/2006/table">
            <a:tbl>
              <a:tblPr/>
              <a:tblGrid>
                <a:gridCol w="6650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3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8756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EQUIPAMENTO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9"/>
                        </a:lnSpc>
                        <a:defRPr/>
                      </a:pPr>
                      <a:r>
                        <a:rPr lang="en-US" sz="1899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QUANTIDADE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Central de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Regulação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Caps II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Estação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Caps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Conexão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Crad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Caps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Infantil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 Jovem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Joseni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AP Cardoso De Queiroz Rocha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CRETEA - Centro de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Referência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Transtorno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do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Espectro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Autista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Posto de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Doação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Banco de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Sangue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Luciano Vitor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Unidade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Básica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Saúde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 lang="en-US" sz="110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Centro de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Especialidades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Luiz Maria Barletta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Centro de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Especialidades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Diagnósticos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do Engenho Novo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Serviço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Atendimento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Especializado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(SAE) Maria José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Estevanato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Hospital Municipal de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Barueri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Dr Francisco Moran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Hospital de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Retaguarda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Jardim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Paulista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Vanderson Cesar de Almeida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PS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Maternidade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Nair Fonseca Leitão Arantes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Pronto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Atendimento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Geral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Pronto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Atendimento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Infantil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Vigilância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Saúde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Almoxarifado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Centro de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Saúde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Funcional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Departamento Técnico de Controle de Zoonoses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Centro de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Diagnóstico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Maria Mariano Meneghin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Sad Maria de Lourdes da Silva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Lurdinha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Centro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Especializado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Reabilitação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CER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Central de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Abastecimento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Logística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Imunubiológicos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Farmácia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Componentes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Especializado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Agência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Transfusional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94594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Farmácia</a:t>
                      </a: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Central - 24 </a:t>
                      </a:r>
                      <a:r>
                        <a:rPr lang="en-US" sz="15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hrs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1">
                      <a:gsLst>
                        <a:gs pos="0">
                          <a:srgbClr val="FFFFFF">
                            <a:alpha val="100000"/>
                          </a:srgbClr>
                        </a:gs>
                        <a:gs pos="35000">
                          <a:srgbClr val="FFFFFF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324298">
                <a:tc>
                  <a:txBody>
                    <a:bodyPr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9"/>
                        </a:lnSpc>
                        <a:defRPr/>
                      </a:pPr>
                      <a:r>
                        <a:rPr lang="en-US" sz="1599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49</a:t>
                      </a:r>
                      <a:endParaRPr lang="en-US" sz="1100" dirty="0"/>
                    </a:p>
                  </a:txBody>
                  <a:tcPr marL="8185" marR="8185" marT="8185" marB="8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091"/>
            <a:ext cx="3670781" cy="3705899"/>
            <a:chOff x="0" y="0"/>
            <a:chExt cx="4894374" cy="4941199"/>
          </a:xfrm>
        </p:grpSpPr>
        <p:sp>
          <p:nvSpPr>
            <p:cNvPr id="3" name="Freeform 3"/>
            <p:cNvSpPr/>
            <p:nvPr/>
          </p:nvSpPr>
          <p:spPr>
            <a:xfrm>
              <a:off x="77416" y="77416"/>
              <a:ext cx="4324439" cy="4335277"/>
            </a:xfrm>
            <a:custGeom>
              <a:avLst/>
              <a:gdLst/>
              <a:ahLst/>
              <a:cxnLst/>
              <a:rect l="l" t="t" r="r" b="b"/>
              <a:pathLst>
                <a:path w="4324439" h="4335277">
                  <a:moveTo>
                    <a:pt x="0" y="0"/>
                  </a:moveTo>
                  <a:lnTo>
                    <a:pt x="4324439" y="0"/>
                  </a:lnTo>
                  <a:lnTo>
                    <a:pt x="4324439" y="4335277"/>
                  </a:lnTo>
                  <a:lnTo>
                    <a:pt x="0" y="4335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4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4324439" cy="4335277"/>
            </a:xfrm>
            <a:custGeom>
              <a:avLst/>
              <a:gdLst/>
              <a:ahLst/>
              <a:cxnLst/>
              <a:rect l="l" t="t" r="r" b="b"/>
              <a:pathLst>
                <a:path w="4324439" h="4335277">
                  <a:moveTo>
                    <a:pt x="0" y="0"/>
                  </a:moveTo>
                  <a:lnTo>
                    <a:pt x="4324439" y="0"/>
                  </a:lnTo>
                  <a:lnTo>
                    <a:pt x="4324439" y="4335277"/>
                  </a:lnTo>
                  <a:lnTo>
                    <a:pt x="0" y="4335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285554" y="352510"/>
              <a:ext cx="4324439" cy="4335277"/>
            </a:xfrm>
            <a:custGeom>
              <a:avLst/>
              <a:gdLst/>
              <a:ahLst/>
              <a:cxnLst/>
              <a:rect l="l" t="t" r="r" b="b"/>
              <a:pathLst>
                <a:path w="4324439" h="4335277">
                  <a:moveTo>
                    <a:pt x="0" y="0"/>
                  </a:moveTo>
                  <a:lnTo>
                    <a:pt x="4324439" y="0"/>
                  </a:lnTo>
                  <a:lnTo>
                    <a:pt x="4324439" y="4335277"/>
                  </a:lnTo>
                  <a:lnTo>
                    <a:pt x="0" y="4335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569935" y="605922"/>
              <a:ext cx="4324439" cy="4335277"/>
            </a:xfrm>
            <a:custGeom>
              <a:avLst/>
              <a:gdLst/>
              <a:ahLst/>
              <a:cxnLst/>
              <a:rect l="l" t="t" r="r" b="b"/>
              <a:pathLst>
                <a:path w="4324439" h="4335277">
                  <a:moveTo>
                    <a:pt x="0" y="0"/>
                  </a:moveTo>
                  <a:lnTo>
                    <a:pt x="4324439" y="0"/>
                  </a:lnTo>
                  <a:lnTo>
                    <a:pt x="4324439" y="4335277"/>
                  </a:lnTo>
                  <a:lnTo>
                    <a:pt x="0" y="4335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Freeform 7"/>
          <p:cNvSpPr/>
          <p:nvPr/>
        </p:nvSpPr>
        <p:spPr>
          <a:xfrm>
            <a:off x="13945499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5186356" y="2631806"/>
            <a:ext cx="6493449" cy="1469585"/>
          </a:xfrm>
          <a:custGeom>
            <a:avLst/>
            <a:gdLst/>
            <a:ahLst/>
            <a:cxnLst/>
            <a:rect l="l" t="t" r="r" b="b"/>
            <a:pathLst>
              <a:path w="5776730" h="1469584">
                <a:moveTo>
                  <a:pt x="0" y="0"/>
                </a:moveTo>
                <a:lnTo>
                  <a:pt x="5776730" y="0"/>
                </a:lnTo>
                <a:lnTo>
                  <a:pt x="5776730" y="1469585"/>
                </a:lnTo>
                <a:lnTo>
                  <a:pt x="0" y="14695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5000"/>
            </a:blip>
            <a:stretch>
              <a:fillRect r="-2719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7283762" y="3929100"/>
            <a:ext cx="6520298" cy="1262267"/>
          </a:xfrm>
          <a:custGeom>
            <a:avLst/>
            <a:gdLst/>
            <a:ahLst/>
            <a:cxnLst/>
            <a:rect l="l" t="t" r="r" b="b"/>
            <a:pathLst>
              <a:path w="6520298" h="1262267">
                <a:moveTo>
                  <a:pt x="0" y="0"/>
                </a:moveTo>
                <a:lnTo>
                  <a:pt x="6520298" y="0"/>
                </a:lnTo>
                <a:lnTo>
                  <a:pt x="6520298" y="1262267"/>
                </a:lnTo>
                <a:lnTo>
                  <a:pt x="0" y="12622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55000"/>
            </a:blip>
            <a:stretch>
              <a:fillRect t="-29447" r="-53801" b="-2944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5057684" y="2746176"/>
            <a:ext cx="6520297" cy="1469584"/>
          </a:xfrm>
          <a:custGeom>
            <a:avLst/>
            <a:gdLst/>
            <a:ahLst/>
            <a:cxnLst/>
            <a:rect l="l" t="t" r="r" b="b"/>
            <a:pathLst>
              <a:path w="5776730" h="1469584">
                <a:moveTo>
                  <a:pt x="0" y="0"/>
                </a:moveTo>
                <a:lnTo>
                  <a:pt x="5776729" y="0"/>
                </a:lnTo>
                <a:lnTo>
                  <a:pt x="5776729" y="1469585"/>
                </a:lnTo>
                <a:lnTo>
                  <a:pt x="0" y="146958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2719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6847939" y="5165171"/>
            <a:ext cx="4960539" cy="1469584"/>
          </a:xfrm>
          <a:custGeom>
            <a:avLst/>
            <a:gdLst/>
            <a:ahLst/>
            <a:cxnLst/>
            <a:rect l="l" t="t" r="r" b="b"/>
            <a:pathLst>
              <a:path w="4960539" h="1469584">
                <a:moveTo>
                  <a:pt x="0" y="0"/>
                </a:moveTo>
                <a:lnTo>
                  <a:pt x="4960539" y="0"/>
                </a:lnTo>
                <a:lnTo>
                  <a:pt x="4960539" y="1469585"/>
                </a:lnTo>
                <a:lnTo>
                  <a:pt x="0" y="14695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5000"/>
            </a:blip>
            <a:stretch>
              <a:fillRect l="-8071" r="-400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7177569" y="4036357"/>
            <a:ext cx="6521533" cy="1262267"/>
          </a:xfrm>
          <a:custGeom>
            <a:avLst/>
            <a:gdLst/>
            <a:ahLst/>
            <a:cxnLst/>
            <a:rect l="l" t="t" r="r" b="b"/>
            <a:pathLst>
              <a:path w="6521533" h="1262267">
                <a:moveTo>
                  <a:pt x="0" y="0"/>
                </a:moveTo>
                <a:lnTo>
                  <a:pt x="6521533" y="0"/>
                </a:lnTo>
                <a:lnTo>
                  <a:pt x="6521533" y="1262266"/>
                </a:lnTo>
                <a:lnTo>
                  <a:pt x="0" y="126226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28749" r="-52422" b="-2874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5292604" y="2602846"/>
            <a:ext cx="6089959" cy="1469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98"/>
              </a:lnSpc>
              <a:spcBef>
                <a:spcPct val="0"/>
              </a:spcBef>
            </a:pPr>
            <a:r>
              <a:rPr lang="en-US" sz="8641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PRODUÇÃO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77569" y="3971787"/>
            <a:ext cx="6622068" cy="2262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85"/>
              </a:lnSpc>
            </a:pPr>
            <a:r>
              <a:rPr lang="en-US" sz="6489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2º </a:t>
            </a:r>
            <a:r>
              <a:rPr lang="en-US" sz="6489" dirty="0" err="1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Quadrimestre</a:t>
            </a:r>
            <a:endParaRPr lang="en-US" sz="6489" dirty="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algn="ctr">
              <a:lnSpc>
                <a:spcPts val="9085"/>
              </a:lnSpc>
              <a:spcBef>
                <a:spcPct val="0"/>
              </a:spcBef>
            </a:pPr>
            <a:endParaRPr lang="en-US" sz="6489" dirty="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6734666" y="5279541"/>
            <a:ext cx="4945140" cy="1469584"/>
          </a:xfrm>
          <a:custGeom>
            <a:avLst/>
            <a:gdLst/>
            <a:ahLst/>
            <a:cxnLst/>
            <a:rect l="l" t="t" r="r" b="b"/>
            <a:pathLst>
              <a:path w="4945140" h="1469584">
                <a:moveTo>
                  <a:pt x="0" y="0"/>
                </a:moveTo>
                <a:lnTo>
                  <a:pt x="4945140" y="0"/>
                </a:lnTo>
                <a:lnTo>
                  <a:pt x="4945140" y="1469584"/>
                </a:lnTo>
                <a:lnTo>
                  <a:pt x="0" y="14695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8408" r="-4018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6987734" y="5174894"/>
            <a:ext cx="4624114" cy="1450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98"/>
              </a:lnSpc>
              <a:spcBef>
                <a:spcPct val="0"/>
              </a:spcBef>
            </a:pPr>
            <a:r>
              <a:rPr lang="en-US" sz="8641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de 2025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1162" y="2218780"/>
            <a:ext cx="10301342" cy="1554762"/>
            <a:chOff x="0" y="0"/>
            <a:chExt cx="13735123" cy="20730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79444" cy="541358"/>
            </a:xfrm>
            <a:custGeom>
              <a:avLst/>
              <a:gdLst/>
              <a:ahLst/>
              <a:cxnLst/>
              <a:rect l="l" t="t" r="r" b="b"/>
              <a:pathLst>
                <a:path w="13279444" h="541358">
                  <a:moveTo>
                    <a:pt x="0" y="0"/>
                  </a:moveTo>
                  <a:lnTo>
                    <a:pt x="13279444" y="0"/>
                  </a:lnTo>
                  <a:lnTo>
                    <a:pt x="13279444" y="541358"/>
                  </a:lnTo>
                  <a:lnTo>
                    <a:pt x="0" y="5413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55680" y="1484036"/>
              <a:ext cx="13279443" cy="58898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639"/>
                </a:lnSpc>
              </a:pPr>
              <a:r>
                <a:rPr lang="en-US" sz="2199" b="1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RESUMO GERAL DE ATENDIMENTOS DAS AMBULÂNCIAS  E TERCEIROS </a:t>
              </a:r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509437"/>
              </p:ext>
            </p:extLst>
          </p:nvPr>
        </p:nvGraphicFramePr>
        <p:xfrm>
          <a:off x="1190059" y="4091615"/>
          <a:ext cx="8881128" cy="2835603"/>
        </p:xfrm>
        <a:graphic>
          <a:graphicData uri="http://schemas.openxmlformats.org/drawingml/2006/table">
            <a:tbl>
              <a:tblPr/>
              <a:tblGrid>
                <a:gridCol w="4735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2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3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4586"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2099" b="1" dirty="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UNIDADE</a:t>
                      </a:r>
                      <a:endParaRPr lang="en-US" sz="1100" dirty="0"/>
                    </a:p>
                  </a:txBody>
                  <a:tcPr marL="91414" marR="91414" marT="91414" marB="9141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 LOCAL</a:t>
                      </a:r>
                      <a:endParaRPr lang="en-US" sz="1100"/>
                    </a:p>
                  </a:txBody>
                  <a:tcPr marL="91414" marR="91414" marT="91414" marB="914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2099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TOTAL</a:t>
                      </a:r>
                      <a:endParaRPr lang="en-US" sz="1100"/>
                    </a:p>
                  </a:txBody>
                  <a:tcPr marL="91414" marR="91414" marT="91414" marB="914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7689"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Base de </a:t>
                      </a: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ambulâncias</a:t>
                      </a: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atendimentos</a:t>
                      </a:r>
                      <a:endParaRPr lang="en-US" sz="1100" dirty="0"/>
                    </a:p>
                  </a:txBody>
                  <a:tcPr marL="91414" marR="91414" marT="91414" marB="9141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Secretaria</a:t>
                      </a: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Saúde</a:t>
                      </a:r>
                      <a:endParaRPr lang="en-US" sz="1100" dirty="0"/>
                    </a:p>
                  </a:txBody>
                  <a:tcPr marL="91414" marR="91414" marT="91414" marB="914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8.448</a:t>
                      </a:r>
                    </a:p>
                  </a:txBody>
                  <a:tcPr marL="91414" marR="91414" marT="91414" marB="914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 Rômulo Fonseca Guimarães</a:t>
                      </a:r>
                      <a:endParaRPr lang="en-US" sz="1100" dirty="0"/>
                    </a:p>
                  </a:txBody>
                  <a:tcPr marL="91414" marR="91414" marT="91414" marB="9141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 </a:t>
                      </a: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Mutinga</a:t>
                      </a:r>
                      <a:endParaRPr lang="en-US" sz="1100" dirty="0"/>
                    </a:p>
                  </a:txBody>
                  <a:tcPr marL="91414" marR="91414" marT="91414" marB="914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1.075</a:t>
                      </a:r>
                    </a:p>
                  </a:txBody>
                  <a:tcPr marL="91414" marR="91414" marT="91414" marB="914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Atendimento</a:t>
                      </a: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hemodiálise</a:t>
                      </a:r>
                      <a:endParaRPr lang="en-US" sz="1100" dirty="0"/>
                    </a:p>
                  </a:txBody>
                  <a:tcPr marL="91414" marR="91414" marT="91414" marB="9141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Secretaria</a:t>
                      </a: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Saúde</a:t>
                      </a:r>
                      <a:endParaRPr lang="en-US" sz="1100" dirty="0"/>
                    </a:p>
                  </a:txBody>
                  <a:tcPr marL="91414" marR="91414" marT="91414" marB="914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6.700</a:t>
                      </a:r>
                    </a:p>
                  </a:txBody>
                  <a:tcPr marL="91414" marR="91414" marT="91414" marB="914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557"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Hospital Francisco </a:t>
                      </a:r>
                      <a:r>
                        <a:rPr lang="en-US" sz="2099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Mouran</a:t>
                      </a: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(HMB)</a:t>
                      </a:r>
                      <a:endParaRPr lang="en-US" sz="1100" dirty="0"/>
                    </a:p>
                  </a:txBody>
                  <a:tcPr marL="91414" marR="91414" marT="91414" marB="9141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2099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HMB</a:t>
                      </a:r>
                      <a:endParaRPr lang="en-US" sz="1100" dirty="0"/>
                    </a:p>
                  </a:txBody>
                  <a:tcPr marL="91414" marR="91414" marT="91414" marB="914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691</a:t>
                      </a:r>
                    </a:p>
                  </a:txBody>
                  <a:tcPr marL="91414" marR="91414" marT="91414" marB="914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850955"/>
              </p:ext>
            </p:extLst>
          </p:nvPr>
        </p:nvGraphicFramePr>
        <p:xfrm>
          <a:off x="11953996" y="1760538"/>
          <a:ext cx="5572004" cy="7497759"/>
        </p:xfrm>
        <a:graphic>
          <a:graphicData uri="http://schemas.openxmlformats.org/drawingml/2006/table">
            <a:tbl>
              <a:tblPr/>
              <a:tblGrid>
                <a:gridCol w="4200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8827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TIPO DE ATENDIMENTO - BASE</a:t>
                      </a:r>
                      <a:endParaRPr lang="en-US" sz="1100"/>
                    </a:p>
                  </a:txBody>
                  <a:tcPr marL="90832" marR="90832" marT="90832" marB="9083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TOTAL</a:t>
                      </a:r>
                      <a:endParaRPr lang="en-US" sz="1100"/>
                    </a:p>
                  </a:txBody>
                  <a:tcPr marL="90832" marR="90832" marT="90832" marB="908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077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Chamadas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- 192</a:t>
                      </a:r>
                      <a:endParaRPr lang="en-US" sz="1100" dirty="0"/>
                    </a:p>
                  </a:txBody>
                  <a:tcPr marL="90832" marR="90832" marT="90832" marB="9083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1.312</a:t>
                      </a:r>
                    </a:p>
                  </a:txBody>
                  <a:tcPr marL="90832" marR="90832" marT="90832" marB="908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077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Retorno</a:t>
                      </a:r>
                      <a:endParaRPr lang="en-US" sz="1100" dirty="0"/>
                    </a:p>
                  </a:txBody>
                  <a:tcPr marL="90832" marR="90832" marT="90832" marB="9083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784</a:t>
                      </a:r>
                    </a:p>
                  </a:txBody>
                  <a:tcPr marL="90832" marR="90832" marT="90832" marB="908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077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Remoção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simples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adulto</a:t>
                      </a:r>
                      <a:endParaRPr lang="en-US" sz="1100" dirty="0"/>
                    </a:p>
                  </a:txBody>
                  <a:tcPr marL="90832" marR="90832" marT="90832" marB="9083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1.196</a:t>
                      </a:r>
                    </a:p>
                  </a:txBody>
                  <a:tcPr marL="90832" marR="90832" marT="90832" marB="908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3077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Remoção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simples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infantil</a:t>
                      </a:r>
                      <a:endParaRPr lang="en-US" sz="1100" dirty="0"/>
                    </a:p>
                  </a:txBody>
                  <a:tcPr marL="90832" marR="90832" marT="90832" marB="9083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90832" marR="90832" marT="90832" marB="908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3077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Remoção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UTI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adulto</a:t>
                      </a:r>
                      <a:endParaRPr lang="en-US" sz="1100" dirty="0"/>
                    </a:p>
                  </a:txBody>
                  <a:tcPr marL="90832" marR="90832" marT="90832" marB="9083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</a:p>
                  </a:txBody>
                  <a:tcPr marL="90832" marR="90832" marT="90832" marB="908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3077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Remoção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UTI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infantil</a:t>
                      </a:r>
                      <a:endParaRPr lang="en-US" sz="1100" dirty="0"/>
                    </a:p>
                  </a:txBody>
                  <a:tcPr marL="90832" marR="90832" marT="90832" marB="9083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0832" marR="90832" marT="90832" marB="908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3077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Clínico</a:t>
                      </a:r>
                      <a:endParaRPr lang="en-US" sz="1100" dirty="0"/>
                    </a:p>
                  </a:txBody>
                  <a:tcPr marL="90832" marR="90832" marT="90832" marB="9083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4.194</a:t>
                      </a:r>
                    </a:p>
                  </a:txBody>
                  <a:tcPr marL="90832" marR="90832" marT="90832" marB="908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3077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Eventos</a:t>
                      </a:r>
                      <a:endParaRPr lang="en-US" sz="1100" dirty="0"/>
                    </a:p>
                  </a:txBody>
                  <a:tcPr marL="90832" marR="90832" marT="90832" marB="9083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90832" marR="90832" marT="90832" marB="908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78719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Tratamento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fora do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domicílio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(fora da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região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metropolitana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SP)</a:t>
                      </a:r>
                      <a:endParaRPr lang="en-US" sz="1100" dirty="0"/>
                    </a:p>
                  </a:txBody>
                  <a:tcPr marL="90832" marR="90832" marT="90832" marB="9083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0832" marR="90832" marT="90832" marB="908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3077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Levar para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residência</a:t>
                      </a:r>
                      <a:endParaRPr lang="en-US" sz="1100" dirty="0"/>
                    </a:p>
                  </a:txBody>
                  <a:tcPr marL="90832" marR="90832" marT="90832" marB="9083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</a:p>
                  </a:txBody>
                  <a:tcPr marL="90832" marR="90832" marT="90832" marB="908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3077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100" dirty="0"/>
                    </a:p>
                  </a:txBody>
                  <a:tcPr marL="90832" marR="90832" marT="90832" marB="9083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8.448</a:t>
                      </a:r>
                    </a:p>
                  </a:txBody>
                  <a:tcPr marL="90832" marR="90832" marT="90832" marB="9083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pSp>
        <p:nvGrpSpPr>
          <p:cNvPr id="7" name="Group 7"/>
          <p:cNvGrpSpPr/>
          <p:nvPr/>
        </p:nvGrpSpPr>
        <p:grpSpPr>
          <a:xfrm>
            <a:off x="9440423" y="1179227"/>
            <a:ext cx="4114800" cy="369332"/>
            <a:chOff x="0" y="0"/>
            <a:chExt cx="5486400" cy="4924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86400" cy="492443"/>
            </a:xfrm>
            <a:custGeom>
              <a:avLst/>
              <a:gdLst/>
              <a:ahLst/>
              <a:cxnLst/>
              <a:rect l="l" t="t" r="r" b="b"/>
              <a:pathLst>
                <a:path w="5486400" h="492443">
                  <a:moveTo>
                    <a:pt x="0" y="0"/>
                  </a:moveTo>
                  <a:lnTo>
                    <a:pt x="5486400" y="0"/>
                  </a:lnTo>
                  <a:lnTo>
                    <a:pt x="5486400" y="492443"/>
                  </a:lnTo>
                  <a:lnTo>
                    <a:pt x="0" y="4924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486400" cy="5305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60"/>
                </a:lnSpc>
              </a:pPr>
              <a:r>
                <a:rPr lang="en-US" sz="1800" b="1" i="1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Fonte: Departamento de Tráfego 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474206" y="9258300"/>
            <a:ext cx="3922986" cy="736439"/>
          </a:xfrm>
          <a:custGeom>
            <a:avLst/>
            <a:gdLst/>
            <a:ahLst/>
            <a:cxnLst/>
            <a:rect l="l" t="t" r="r" b="b"/>
            <a:pathLst>
              <a:path w="3922986" h="736439">
                <a:moveTo>
                  <a:pt x="0" y="0"/>
                </a:moveTo>
                <a:lnTo>
                  <a:pt x="3922986" y="0"/>
                </a:lnTo>
                <a:lnTo>
                  <a:pt x="3922986" y="736439"/>
                </a:lnTo>
                <a:lnTo>
                  <a:pt x="0" y="736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2" name="Group 12"/>
          <p:cNvGrpSpPr/>
          <p:nvPr/>
        </p:nvGrpSpPr>
        <p:grpSpPr>
          <a:xfrm>
            <a:off x="296105" y="555451"/>
            <a:ext cx="1914737" cy="887010"/>
            <a:chOff x="0" y="0"/>
            <a:chExt cx="2552982" cy="1182680"/>
          </a:xfrm>
        </p:grpSpPr>
        <p:sp>
          <p:nvSpPr>
            <p:cNvPr id="13" name="Freeform 13"/>
            <p:cNvSpPr/>
            <p:nvPr/>
          </p:nvSpPr>
          <p:spPr>
            <a:xfrm>
              <a:off x="36961" y="0"/>
              <a:ext cx="1659338" cy="422131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7" y="0"/>
                  </a:lnTo>
                  <a:lnTo>
                    <a:pt x="165933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39430" y="372641"/>
              <a:ext cx="1872924" cy="362580"/>
            </a:xfrm>
            <a:custGeom>
              <a:avLst/>
              <a:gdLst/>
              <a:ahLst/>
              <a:cxnLst/>
              <a:rect l="l" t="t" r="r" b="b"/>
              <a:pathLst>
                <a:path w="1872924" h="362580">
                  <a:moveTo>
                    <a:pt x="0" y="0"/>
                  </a:moveTo>
                  <a:lnTo>
                    <a:pt x="1872924" y="0"/>
                  </a:lnTo>
                  <a:lnTo>
                    <a:pt x="1872924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</a:blip>
              <a:stretch>
                <a:fillRect t="-29447" r="-53801" b="-2944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872922" cy="454983"/>
            </a:xfrm>
            <a:custGeom>
              <a:avLst/>
              <a:gdLst/>
              <a:ahLst/>
              <a:cxnLst/>
              <a:rect l="l" t="t" r="r" b="b"/>
              <a:pathLst>
                <a:path w="1659338" h="422131">
                  <a:moveTo>
                    <a:pt x="0" y="0"/>
                  </a:moveTo>
                  <a:lnTo>
                    <a:pt x="1659338" y="0"/>
                  </a:lnTo>
                  <a:lnTo>
                    <a:pt x="1659338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719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14242" y="727697"/>
              <a:ext cx="1424891" cy="422131"/>
            </a:xfrm>
            <a:custGeom>
              <a:avLst/>
              <a:gdLst/>
              <a:ahLst/>
              <a:cxnLst/>
              <a:rect l="l" t="t" r="r" b="b"/>
              <a:pathLst>
                <a:path w="1424891" h="422131">
                  <a:moveTo>
                    <a:pt x="0" y="0"/>
                  </a:moveTo>
                  <a:lnTo>
                    <a:pt x="1424891" y="0"/>
                  </a:lnTo>
                  <a:lnTo>
                    <a:pt x="1424891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</a:blip>
              <a:stretch>
                <a:fillRect l="-8071" r="-4005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08927" y="403450"/>
              <a:ext cx="1873279" cy="362580"/>
            </a:xfrm>
            <a:custGeom>
              <a:avLst/>
              <a:gdLst/>
              <a:ahLst/>
              <a:cxnLst/>
              <a:rect l="l" t="t" r="r" b="b"/>
              <a:pathLst>
                <a:path w="1873279" h="362580">
                  <a:moveTo>
                    <a:pt x="0" y="0"/>
                  </a:moveTo>
                  <a:lnTo>
                    <a:pt x="1873279" y="0"/>
                  </a:lnTo>
                  <a:lnTo>
                    <a:pt x="1873279" y="362580"/>
                  </a:lnTo>
                  <a:lnTo>
                    <a:pt x="0" y="362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8749" r="-52422" b="-2874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08927" y="391896"/>
              <a:ext cx="1944055" cy="65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398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 </a:t>
              </a:r>
              <a:r>
                <a:rPr lang="en-US" sz="1398" dirty="0" err="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Quadrimestre</a:t>
              </a: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algn="ctr">
                <a:lnSpc>
                  <a:spcPts val="1957"/>
                </a:lnSpc>
                <a:spcBef>
                  <a:spcPct val="0"/>
                </a:spcBef>
              </a:pPr>
              <a:endParaRPr lang="en-US" sz="1398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481705" y="760549"/>
              <a:ext cx="1420468" cy="422131"/>
            </a:xfrm>
            <a:custGeom>
              <a:avLst/>
              <a:gdLst/>
              <a:ahLst/>
              <a:cxnLst/>
              <a:rect l="l" t="t" r="r" b="b"/>
              <a:pathLst>
                <a:path w="1420468" h="422131">
                  <a:moveTo>
                    <a:pt x="0" y="0"/>
                  </a:moveTo>
                  <a:lnTo>
                    <a:pt x="1420467" y="0"/>
                  </a:lnTo>
                  <a:lnTo>
                    <a:pt x="1420467" y="422131"/>
                  </a:lnTo>
                  <a:lnTo>
                    <a:pt x="0" y="42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408" r="-401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923" y="2107"/>
              <a:ext cx="1869998" cy="4124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 dirty="0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PRODUÇÃO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05563" y="731974"/>
              <a:ext cx="1046672" cy="401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6"/>
                </a:lnSpc>
                <a:spcBef>
                  <a:spcPct val="0"/>
                </a:spcBef>
              </a:pPr>
              <a:r>
                <a:rPr lang="en-US" sz="1861">
                  <a:solidFill>
                    <a:srgbClr val="FFFFF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 2025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630371" y="191278"/>
            <a:ext cx="12376100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1">
                <a:solidFill>
                  <a:srgbClr val="312884"/>
                </a:solidFill>
                <a:latin typeface="Arial Bold"/>
                <a:ea typeface="Arial Bold"/>
                <a:cs typeface="Arial Bold"/>
                <a:sym typeface="Arial Bold"/>
              </a:rPr>
              <a:t>DEPARTAMENTO DE TRÁFEGO DE SAÚDE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048750" y="705349"/>
            <a:ext cx="3937516" cy="44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9"/>
              </a:lnSpc>
            </a:pP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2º </a:t>
            </a:r>
            <a:r>
              <a:rPr lang="en-US" sz="2664" b="1" dirty="0" err="1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Quadrimestre</a:t>
            </a:r>
            <a:r>
              <a:rPr lang="en-US" sz="2664" b="1" dirty="0">
                <a:solidFill>
                  <a:srgbClr val="1A8145"/>
                </a:solidFill>
                <a:latin typeface="Arial Bold"/>
                <a:ea typeface="Arial Bold"/>
                <a:cs typeface="Arial Bold"/>
                <a:sym typeface="Arial Bold"/>
              </a:rPr>
              <a:t> de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3615</TotalTime>
  <Words>4618</Words>
  <Application>Microsoft Office PowerPoint</Application>
  <PresentationFormat>Personalizar</PresentationFormat>
  <Paragraphs>2263</Paragraphs>
  <Slides>37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53" baseType="lpstr">
      <vt:lpstr>Helvetica</vt:lpstr>
      <vt:lpstr>Calibri (MS)</vt:lpstr>
      <vt:lpstr>Calibri (MS) Bold</vt:lpstr>
      <vt:lpstr>Calibri</vt:lpstr>
      <vt:lpstr>Calibri (MS) Bold Italics</vt:lpstr>
      <vt:lpstr>Arial Bold Italics</vt:lpstr>
      <vt:lpstr>Aptos</vt:lpstr>
      <vt:lpstr>Open Sans 2 Bold</vt:lpstr>
      <vt:lpstr>Arimo Bold</vt:lpstr>
      <vt:lpstr>Bree Serif</vt:lpstr>
      <vt:lpstr>Aptos Bold</vt:lpstr>
      <vt:lpstr>Arial </vt:lpstr>
      <vt:lpstr>Arial</vt:lpstr>
      <vt:lpstr>Open Sans 1 Bold</vt:lpstr>
      <vt:lpstr>Arial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1º Quadrimestre de 2025</dc:title>
  <dc:creator>Rafael Munhoz</dc:creator>
  <cp:lastModifiedBy>nis_05</cp:lastModifiedBy>
  <cp:revision>232</cp:revision>
  <cp:lastPrinted>2025-09-29T15:42:24Z</cp:lastPrinted>
  <dcterms:created xsi:type="dcterms:W3CDTF">2006-08-16T00:00:00Z</dcterms:created>
  <dcterms:modified xsi:type="dcterms:W3CDTF">2026-02-13T16:01:22Z</dcterms:modified>
  <dc:identifier>DAGoS8JYqyA</dc:identifier>
</cp:coreProperties>
</file>